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sldIdLst>
    <p:sldId id="256" r:id="rId5"/>
    <p:sldId id="257" r:id="rId6"/>
    <p:sldId id="258" r:id="rId7"/>
    <p:sldId id="276" r:id="rId8"/>
    <p:sldId id="259" r:id="rId9"/>
    <p:sldId id="301" r:id="rId10"/>
    <p:sldId id="261" r:id="rId11"/>
    <p:sldId id="279" r:id="rId12"/>
    <p:sldId id="283" r:id="rId13"/>
    <p:sldId id="281" r:id="rId14"/>
    <p:sldId id="282" r:id="rId15"/>
    <p:sldId id="286" r:id="rId16"/>
    <p:sldId id="284" r:id="rId17"/>
    <p:sldId id="264" r:id="rId18"/>
    <p:sldId id="290" r:id="rId19"/>
    <p:sldId id="271" r:id="rId20"/>
    <p:sldId id="287" r:id="rId21"/>
    <p:sldId id="280" r:id="rId22"/>
    <p:sldId id="292" r:id="rId23"/>
    <p:sldId id="293" r:id="rId24"/>
    <p:sldId id="294" r:id="rId25"/>
    <p:sldId id="295" r:id="rId26"/>
    <p:sldId id="296" r:id="rId27"/>
    <p:sldId id="297" r:id="rId28"/>
    <p:sldId id="277" r:id="rId29"/>
    <p:sldId id="289" r:id="rId30"/>
    <p:sldId id="304" r:id="rId31"/>
    <p:sldId id="298" r:id="rId32"/>
    <p:sldId id="303" r:id="rId3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CD901D-E1E6-432C-BB4D-5BAFBE8EB3A3}" v="2" dt="2024-02-02T17:43:18.0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97" autoAdjust="0"/>
  </p:normalViewPr>
  <p:slideViewPr>
    <p:cSldViewPr snapToGrid="0">
      <p:cViewPr varScale="1">
        <p:scale>
          <a:sx n="101" d="100"/>
          <a:sy n="101" d="100"/>
        </p:scale>
        <p:origin x="9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A6DAD6-E4B8-4193-A58D-7D1B78B8C4E2}" type="doc">
      <dgm:prSet loTypeId="urn:microsoft.com/office/officeart/2016/7/layout/VerticalSolidActionList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1AD3685-7582-429A-9135-274745106174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dirty="0">
              <a:latin typeface="-apple-system"/>
            </a:rPr>
            <a:t>Apply</a:t>
          </a:r>
        </a:p>
      </dgm:t>
    </dgm:pt>
    <dgm:pt modelId="{906D6939-9CA1-41FF-9EB6-DC4E23A0812B}" type="parTrans" cxnId="{C38175CE-A625-4189-A9AD-C74A3A232C59}">
      <dgm:prSet/>
      <dgm:spPr/>
      <dgm:t>
        <a:bodyPr/>
        <a:lstStyle/>
        <a:p>
          <a:endParaRPr lang="en-US"/>
        </a:p>
      </dgm:t>
    </dgm:pt>
    <dgm:pt modelId="{181A1C5C-29FA-481F-8577-F30877A423E4}" type="sibTrans" cxnId="{C38175CE-A625-4189-A9AD-C74A3A232C59}">
      <dgm:prSet/>
      <dgm:spPr/>
      <dgm:t>
        <a:bodyPr/>
        <a:lstStyle/>
        <a:p>
          <a:endParaRPr lang="en-US"/>
        </a:p>
      </dgm:t>
    </dgm:pt>
    <dgm:pt modelId="{BA1686A2-CCED-4893-9E34-E1396A70ACA7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en-US" sz="2200" dirty="0">
              <a:solidFill>
                <a:schemeClr val="bg1"/>
              </a:solidFill>
              <a:latin typeface="-apple-system"/>
            </a:rPr>
            <a:t>Apply for IRS 501(c)(3) and California Exempt Status. </a:t>
          </a:r>
        </a:p>
      </dgm:t>
    </dgm:pt>
    <dgm:pt modelId="{F2D8369E-BDE8-4E2E-9019-6C10D1C0CCED}" type="parTrans" cxnId="{EBA68930-4027-43E9-A094-F59FF14C8D5E}">
      <dgm:prSet/>
      <dgm:spPr/>
      <dgm:t>
        <a:bodyPr/>
        <a:lstStyle/>
        <a:p>
          <a:endParaRPr lang="en-US"/>
        </a:p>
      </dgm:t>
    </dgm:pt>
    <dgm:pt modelId="{72B0F127-592A-44DC-9F30-E96F5113B511}" type="sibTrans" cxnId="{EBA68930-4027-43E9-A094-F59FF14C8D5E}">
      <dgm:prSet/>
      <dgm:spPr/>
      <dgm:t>
        <a:bodyPr/>
        <a:lstStyle/>
        <a:p>
          <a:endParaRPr lang="en-US"/>
        </a:p>
      </dgm:t>
    </dgm:pt>
    <dgm:pt modelId="{A56A39EB-95CA-494B-B7D4-E92499537055}" type="pres">
      <dgm:prSet presAssocID="{12A6DAD6-E4B8-4193-A58D-7D1B78B8C4E2}" presName="Name0" presStyleCnt="0">
        <dgm:presLayoutVars>
          <dgm:dir/>
          <dgm:animLvl val="lvl"/>
          <dgm:resizeHandles val="exact"/>
        </dgm:presLayoutVars>
      </dgm:prSet>
      <dgm:spPr/>
    </dgm:pt>
    <dgm:pt modelId="{5FA17367-82D2-4FD2-8712-634804A536AF}" type="pres">
      <dgm:prSet presAssocID="{A1AD3685-7582-429A-9135-274745106174}" presName="linNode" presStyleCnt="0"/>
      <dgm:spPr/>
    </dgm:pt>
    <dgm:pt modelId="{25A0819C-2077-47E7-BD66-A804B10ADFC3}" type="pres">
      <dgm:prSet presAssocID="{A1AD3685-7582-429A-9135-274745106174}" presName="parentText" presStyleLbl="alignNode1" presStyleIdx="0" presStyleCnt="1" custScaleX="52311" custScaleY="60884" custLinFactNeighborX="5721" custLinFactNeighborY="-12620">
        <dgm:presLayoutVars>
          <dgm:chMax val="1"/>
          <dgm:bulletEnabled/>
        </dgm:presLayoutVars>
      </dgm:prSet>
      <dgm:spPr/>
    </dgm:pt>
    <dgm:pt modelId="{F354B856-3009-4650-A0F9-C5A51A3E7A0E}" type="pres">
      <dgm:prSet presAssocID="{A1AD3685-7582-429A-9135-274745106174}" presName="descendantText" presStyleLbl="alignAccFollowNode1" presStyleIdx="0" presStyleCnt="1" custScaleX="86803" custScaleY="60943" custLinFactNeighborX="24445" custLinFactNeighborY="-12785">
        <dgm:presLayoutVars>
          <dgm:bulletEnabled/>
        </dgm:presLayoutVars>
      </dgm:prSet>
      <dgm:spPr/>
    </dgm:pt>
  </dgm:ptLst>
  <dgm:cxnLst>
    <dgm:cxn modelId="{EBA68930-4027-43E9-A094-F59FF14C8D5E}" srcId="{A1AD3685-7582-429A-9135-274745106174}" destId="{BA1686A2-CCED-4893-9E34-E1396A70ACA7}" srcOrd="0" destOrd="0" parTransId="{F2D8369E-BDE8-4E2E-9019-6C10D1C0CCED}" sibTransId="{72B0F127-592A-44DC-9F30-E96F5113B511}"/>
    <dgm:cxn modelId="{197D2064-6D8D-4DD5-BF87-9077910F057B}" type="presOf" srcId="{12A6DAD6-E4B8-4193-A58D-7D1B78B8C4E2}" destId="{A56A39EB-95CA-494B-B7D4-E92499537055}" srcOrd="0" destOrd="0" presId="urn:microsoft.com/office/officeart/2016/7/layout/VerticalSolidActionList"/>
    <dgm:cxn modelId="{64D51E93-68C3-4D60-9D5F-921475AA667A}" type="presOf" srcId="{BA1686A2-CCED-4893-9E34-E1396A70ACA7}" destId="{F354B856-3009-4650-A0F9-C5A51A3E7A0E}" srcOrd="0" destOrd="0" presId="urn:microsoft.com/office/officeart/2016/7/layout/VerticalSolidActionList"/>
    <dgm:cxn modelId="{C38175CE-A625-4189-A9AD-C74A3A232C59}" srcId="{12A6DAD6-E4B8-4193-A58D-7D1B78B8C4E2}" destId="{A1AD3685-7582-429A-9135-274745106174}" srcOrd="0" destOrd="0" parTransId="{906D6939-9CA1-41FF-9EB6-DC4E23A0812B}" sibTransId="{181A1C5C-29FA-481F-8577-F30877A423E4}"/>
    <dgm:cxn modelId="{526C56D4-EE11-4DC2-AA1B-995339D3560F}" type="presOf" srcId="{A1AD3685-7582-429A-9135-274745106174}" destId="{25A0819C-2077-47E7-BD66-A804B10ADFC3}" srcOrd="0" destOrd="0" presId="urn:microsoft.com/office/officeart/2016/7/layout/VerticalSolidActionList"/>
    <dgm:cxn modelId="{D59AF6E4-436F-4227-9931-8476D0237458}" type="presParOf" srcId="{A56A39EB-95CA-494B-B7D4-E92499537055}" destId="{5FA17367-82D2-4FD2-8712-634804A536AF}" srcOrd="0" destOrd="0" presId="urn:microsoft.com/office/officeart/2016/7/layout/VerticalSolidActionList"/>
    <dgm:cxn modelId="{9CE84CF9-B08D-4433-9F07-CA33DD33D9DC}" type="presParOf" srcId="{5FA17367-82D2-4FD2-8712-634804A536AF}" destId="{25A0819C-2077-47E7-BD66-A804B10ADFC3}" srcOrd="0" destOrd="0" presId="urn:microsoft.com/office/officeart/2016/7/layout/VerticalSolidActionList"/>
    <dgm:cxn modelId="{D7F7D062-A27E-4362-AD58-603D1A1A2F8B}" type="presParOf" srcId="{5FA17367-82D2-4FD2-8712-634804A536AF}" destId="{F354B856-3009-4650-A0F9-C5A51A3E7A0E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4B856-3009-4650-A0F9-C5A51A3E7A0E}">
      <dsp:nvSpPr>
        <dsp:cNvPr id="0" name=""/>
        <dsp:cNvSpPr/>
      </dsp:nvSpPr>
      <dsp:spPr>
        <a:xfrm>
          <a:off x="2628055" y="241044"/>
          <a:ext cx="7185290" cy="2178391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0610" tIns="907916" rIns="160610" bIns="907916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  <a:latin typeface="-apple-system"/>
            </a:rPr>
            <a:t>Apply for IRS 501(c)(3) and California Exempt Status. </a:t>
          </a:r>
        </a:p>
      </dsp:txBody>
      <dsp:txXfrm>
        <a:off x="2628055" y="241044"/>
        <a:ext cx="7185290" cy="2178391"/>
      </dsp:txXfrm>
    </dsp:sp>
    <dsp:sp modelId="{25A0819C-2077-47E7-BD66-A804B10ADFC3}">
      <dsp:nvSpPr>
        <dsp:cNvPr id="0" name=""/>
        <dsp:cNvSpPr/>
      </dsp:nvSpPr>
      <dsp:spPr>
        <a:xfrm>
          <a:off x="1513215" y="247997"/>
          <a:ext cx="1082536" cy="2176282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507" tIns="353079" rIns="109507" bIns="35307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-apple-system"/>
            </a:rPr>
            <a:t>Apply</a:t>
          </a:r>
        </a:p>
      </dsp:txBody>
      <dsp:txXfrm>
        <a:off x="1513215" y="247997"/>
        <a:ext cx="1082536" cy="2176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5F02DCD1-2C6B-F948-9F72-3BB0CF3D512E}" type="datetime1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C1583C39-01BF-7F43-854C-FBB4E9AB6B0C}" type="datetime1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4B103E64-1627-9140-8127-1849FED275E1}" type="datetime1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DD9C8446-696E-6942-B6C8-CC9CAD0B34E0}" type="datetime1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F5592931-05C6-8543-8B6E-A8BD29BD5C2B}" type="datetime1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7E7AB22C-8B7E-9B4A-8C65-396C3C874D86}" type="datetime1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8CE9AC2A-20AD-8C48-B5EB-B5322BDBCDEE}" type="datetime1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4CF75428-5BE0-934D-BB71-675F8E23A386}" type="datetime1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9A85C5CA-AE29-AB4C-8F85-0373C72001D8}" type="datetime1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75594855-01E8-5A4B-B2B8-E2ECEF879100}" type="datetime1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B562DF68-3089-814D-8A14-C651FE91885E}" type="datetime1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, whiteboard&#10;&#10;Description automatically generated">
            <a:extLst>
              <a:ext uri="{FF2B5EF4-FFF2-40B4-BE49-F238E27FC236}">
                <a16:creationId xmlns:a16="http://schemas.microsoft.com/office/drawing/2014/main" id="{245B4618-705F-3DE5-62CB-9CAAAA322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213" y="5805133"/>
            <a:ext cx="6991350" cy="923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91C651-E0EC-7F21-4115-57663B495D8D}"/>
              </a:ext>
            </a:extLst>
          </p:cNvPr>
          <p:cNvSpPr txBox="1"/>
          <p:nvPr/>
        </p:nvSpPr>
        <p:spPr>
          <a:xfrm>
            <a:off x="0" y="1211539"/>
            <a:ext cx="9690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-apple-system"/>
              </a:rPr>
              <a:t>Part One</a:t>
            </a:r>
          </a:p>
          <a:p>
            <a:pPr algn="ctr"/>
            <a:r>
              <a:rPr lang="en-US" sz="4800" dirty="0">
                <a:latin typeface="-apple-system"/>
              </a:rPr>
              <a:t>Step – by – Step Guide to</a:t>
            </a:r>
          </a:p>
          <a:p>
            <a:pPr algn="ctr"/>
            <a:r>
              <a:rPr lang="en-US" sz="4800" dirty="0">
                <a:latin typeface="-apple-system"/>
              </a:rPr>
              <a:t>Creating Your Nonprofit Organization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2292146-D47C-94CA-926B-1440BE776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6560" y="237731"/>
            <a:ext cx="5610012" cy="1025144"/>
          </a:xfrm>
        </p:spPr>
        <p:txBody>
          <a:bodyPr/>
          <a:lstStyle/>
          <a:p>
            <a:r>
              <a:rPr lang="en-US" b="0" dirty="0">
                <a:latin typeface="-apple-system"/>
              </a:rPr>
              <a:t>Form a Corporation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C739D5-1851-E259-81FB-1ABA3BA21B69}"/>
              </a:ext>
            </a:extLst>
          </p:cNvPr>
          <p:cNvGrpSpPr/>
          <p:nvPr/>
        </p:nvGrpSpPr>
        <p:grpSpPr>
          <a:xfrm>
            <a:off x="1149818" y="1583835"/>
            <a:ext cx="9077546" cy="4802591"/>
            <a:chOff x="2735731" y="2572336"/>
            <a:chExt cx="4613859" cy="196628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31B36B1-40B6-0762-240C-95208E14CE62}"/>
                </a:ext>
              </a:extLst>
            </p:cNvPr>
            <p:cNvSpPr/>
            <p:nvPr/>
          </p:nvSpPr>
          <p:spPr>
            <a:xfrm>
              <a:off x="3381057" y="2681289"/>
              <a:ext cx="107291" cy="91440"/>
            </a:xfrm>
            <a:custGeom>
              <a:avLst/>
              <a:gdLst>
                <a:gd name="connsiteX0" fmla="*/ 0 w 107291"/>
                <a:gd name="connsiteY0" fmla="*/ 84472 h 91440"/>
                <a:gd name="connsiteX1" fmla="*/ 70745 w 107291"/>
                <a:gd name="connsiteY1" fmla="*/ 84472 h 91440"/>
                <a:gd name="connsiteX2" fmla="*/ 70745 w 107291"/>
                <a:gd name="connsiteY2" fmla="*/ 45720 h 91440"/>
                <a:gd name="connsiteX3" fmla="*/ 107291 w 107291"/>
                <a:gd name="connsiteY3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91" h="91440">
                  <a:moveTo>
                    <a:pt x="0" y="84472"/>
                  </a:moveTo>
                  <a:lnTo>
                    <a:pt x="70745" y="84472"/>
                  </a:lnTo>
                  <a:lnTo>
                    <a:pt x="70745" y="45720"/>
                  </a:lnTo>
                  <a:lnTo>
                    <a:pt x="107291" y="45720"/>
                  </a:lnTo>
                </a:path>
              </a:pathLst>
            </a:custGeom>
            <a:noFill/>
            <a:ln>
              <a:tailEnd type="arrow"/>
            </a:ln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765" tIns="42892" rIns="62765" bIns="42893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33554AC-16D8-5075-EAD5-C098F7EF9C8D}"/>
                </a:ext>
              </a:extLst>
            </p:cNvPr>
            <p:cNvSpPr/>
            <p:nvPr/>
          </p:nvSpPr>
          <p:spPr>
            <a:xfrm>
              <a:off x="6545528" y="2681279"/>
              <a:ext cx="290738" cy="91440"/>
            </a:xfrm>
            <a:custGeom>
              <a:avLst/>
              <a:gdLst>
                <a:gd name="connsiteX0" fmla="*/ 0 w 290738"/>
                <a:gd name="connsiteY0" fmla="*/ 45729 h 91440"/>
                <a:gd name="connsiteX1" fmla="*/ 162469 w 290738"/>
                <a:gd name="connsiteY1" fmla="*/ 45729 h 91440"/>
                <a:gd name="connsiteX2" fmla="*/ 162469 w 290738"/>
                <a:gd name="connsiteY2" fmla="*/ 45720 h 91440"/>
                <a:gd name="connsiteX3" fmla="*/ 290738 w 290738"/>
                <a:gd name="connsiteY3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738" h="91440">
                  <a:moveTo>
                    <a:pt x="0" y="45729"/>
                  </a:moveTo>
                  <a:lnTo>
                    <a:pt x="162469" y="45729"/>
                  </a:lnTo>
                  <a:lnTo>
                    <a:pt x="162469" y="45720"/>
                  </a:lnTo>
                  <a:lnTo>
                    <a:pt x="290738" y="45720"/>
                  </a:lnTo>
                </a:path>
              </a:pathLst>
            </a:custGeom>
            <a:noFill/>
            <a:ln>
              <a:tailEnd type="arrow"/>
            </a:ln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0036" tIns="42892" rIns="150036" bIns="42893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7BE74A-C56A-3D90-1A78-7FCD2F264ECE}"/>
                </a:ext>
              </a:extLst>
            </p:cNvPr>
            <p:cNvSpPr/>
            <p:nvPr/>
          </p:nvSpPr>
          <p:spPr>
            <a:xfrm>
              <a:off x="2735731" y="2583565"/>
              <a:ext cx="2029850" cy="910877"/>
            </a:xfrm>
            <a:custGeom>
              <a:avLst/>
              <a:gdLst>
                <a:gd name="connsiteX0" fmla="*/ 0 w 3026579"/>
                <a:gd name="connsiteY0" fmla="*/ 0 h 1474031"/>
                <a:gd name="connsiteX1" fmla="*/ 3026579 w 3026579"/>
                <a:gd name="connsiteY1" fmla="*/ 0 h 1474031"/>
                <a:gd name="connsiteX2" fmla="*/ 3026579 w 3026579"/>
                <a:gd name="connsiteY2" fmla="*/ 1474031 h 1474031"/>
                <a:gd name="connsiteX3" fmla="*/ 0 w 3026579"/>
                <a:gd name="connsiteY3" fmla="*/ 1474031 h 1474031"/>
                <a:gd name="connsiteX4" fmla="*/ 0 w 3026579"/>
                <a:gd name="connsiteY4" fmla="*/ 0 h 147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6579" h="1474031">
                  <a:moveTo>
                    <a:pt x="0" y="0"/>
                  </a:moveTo>
                  <a:lnTo>
                    <a:pt x="3026579" y="0"/>
                  </a:lnTo>
                  <a:lnTo>
                    <a:pt x="3026579" y="1474031"/>
                  </a:lnTo>
                  <a:lnTo>
                    <a:pt x="0" y="1474031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381" tIns="126361" rIns="120381" bIns="126361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0" i="0" kern="1200" dirty="0">
                  <a:solidFill>
                    <a:schemeClr val="tx1"/>
                  </a:solidFill>
                  <a:latin typeface="-apple-system"/>
                </a:rPr>
                <a:t>Choose your board of directors or nonprofit board</a:t>
              </a:r>
              <a:endParaRPr lang="en-US" sz="1800" kern="1200" dirty="0">
                <a:solidFill>
                  <a:schemeClr val="tx1"/>
                </a:solidFill>
                <a:latin typeface="-apple-system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D5E29C4-BC4B-698E-BEED-1A4110A592A5}"/>
                </a:ext>
              </a:extLst>
            </p:cNvPr>
            <p:cNvSpPr/>
            <p:nvPr/>
          </p:nvSpPr>
          <p:spPr>
            <a:xfrm>
              <a:off x="5319740" y="2572336"/>
              <a:ext cx="2029850" cy="910877"/>
            </a:xfrm>
            <a:custGeom>
              <a:avLst/>
              <a:gdLst>
                <a:gd name="connsiteX0" fmla="*/ 0 w 2879348"/>
                <a:gd name="connsiteY0" fmla="*/ 0 h 1474031"/>
                <a:gd name="connsiteX1" fmla="*/ 2879348 w 2879348"/>
                <a:gd name="connsiteY1" fmla="*/ 0 h 1474031"/>
                <a:gd name="connsiteX2" fmla="*/ 2879348 w 2879348"/>
                <a:gd name="connsiteY2" fmla="*/ 1474031 h 1474031"/>
                <a:gd name="connsiteX3" fmla="*/ 0 w 2879348"/>
                <a:gd name="connsiteY3" fmla="*/ 1474031 h 1474031"/>
                <a:gd name="connsiteX4" fmla="*/ 0 w 2879348"/>
                <a:gd name="connsiteY4" fmla="*/ 0 h 147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9348" h="1474031">
                  <a:moveTo>
                    <a:pt x="0" y="0"/>
                  </a:moveTo>
                  <a:lnTo>
                    <a:pt x="2879348" y="0"/>
                  </a:lnTo>
                  <a:lnTo>
                    <a:pt x="2879348" y="1474031"/>
                  </a:lnTo>
                  <a:lnTo>
                    <a:pt x="0" y="1474031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381" tIns="126361" rIns="120381" bIns="126361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0" i="0" kern="1200" dirty="0">
                  <a:solidFill>
                    <a:schemeClr val="tx1"/>
                  </a:solidFill>
                  <a:latin typeface="-apple-system"/>
                </a:rPr>
                <a:t>Create and sign your nonprofit corporation’s articles of incorporation</a:t>
              </a:r>
              <a:endParaRPr lang="en-US" sz="1800" kern="1200" dirty="0">
                <a:solidFill>
                  <a:schemeClr val="tx1"/>
                </a:solidFill>
                <a:latin typeface="-apple-system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95A97E3-B225-EA1C-DA8E-A1BF212D00B9}"/>
                </a:ext>
              </a:extLst>
            </p:cNvPr>
            <p:cNvSpPr/>
            <p:nvPr/>
          </p:nvSpPr>
          <p:spPr>
            <a:xfrm>
              <a:off x="4400837" y="4447184"/>
              <a:ext cx="975524" cy="91440"/>
            </a:xfrm>
            <a:custGeom>
              <a:avLst/>
              <a:gdLst>
                <a:gd name="connsiteX0" fmla="*/ 0 w 975524"/>
                <a:gd name="connsiteY0" fmla="*/ 45720 h 91440"/>
                <a:gd name="connsiteX1" fmla="*/ 504862 w 975524"/>
                <a:gd name="connsiteY1" fmla="*/ 45720 h 91440"/>
                <a:gd name="connsiteX2" fmla="*/ 504862 w 975524"/>
                <a:gd name="connsiteY2" fmla="*/ 60858 h 91440"/>
                <a:gd name="connsiteX3" fmla="*/ 975524 w 975524"/>
                <a:gd name="connsiteY3" fmla="*/ 60858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5524" h="91440">
                  <a:moveTo>
                    <a:pt x="0" y="45720"/>
                  </a:moveTo>
                  <a:lnTo>
                    <a:pt x="504862" y="45720"/>
                  </a:lnTo>
                  <a:lnTo>
                    <a:pt x="504862" y="60858"/>
                  </a:lnTo>
                  <a:lnTo>
                    <a:pt x="975524" y="60858"/>
                  </a:lnTo>
                </a:path>
              </a:pathLst>
            </a:custGeom>
            <a:noFill/>
            <a:ln>
              <a:tailEnd type="arrow"/>
            </a:ln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5306" tIns="42892" rIns="475307" bIns="42893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4E7CCEC-0474-96D3-E4A3-FF3D1B7869D4}"/>
              </a:ext>
            </a:extLst>
          </p:cNvPr>
          <p:cNvSpPr/>
          <p:nvPr/>
        </p:nvSpPr>
        <p:spPr>
          <a:xfrm>
            <a:off x="3891326" y="4367010"/>
            <a:ext cx="3840480" cy="2121408"/>
          </a:xfrm>
          <a:custGeom>
            <a:avLst/>
            <a:gdLst>
              <a:gd name="connsiteX0" fmla="*/ 0 w 2879348"/>
              <a:gd name="connsiteY0" fmla="*/ 0 h 1474031"/>
              <a:gd name="connsiteX1" fmla="*/ 2879348 w 2879348"/>
              <a:gd name="connsiteY1" fmla="*/ 0 h 1474031"/>
              <a:gd name="connsiteX2" fmla="*/ 2879348 w 2879348"/>
              <a:gd name="connsiteY2" fmla="*/ 1474031 h 1474031"/>
              <a:gd name="connsiteX3" fmla="*/ 0 w 2879348"/>
              <a:gd name="connsiteY3" fmla="*/ 1474031 h 1474031"/>
              <a:gd name="connsiteX4" fmla="*/ 0 w 2879348"/>
              <a:gd name="connsiteY4" fmla="*/ 0 h 147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9348" h="1474031">
                <a:moveTo>
                  <a:pt x="0" y="0"/>
                </a:moveTo>
                <a:lnTo>
                  <a:pt x="2879348" y="0"/>
                </a:lnTo>
                <a:lnTo>
                  <a:pt x="2879348" y="1474031"/>
                </a:lnTo>
                <a:lnTo>
                  <a:pt x="0" y="147403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381" tIns="126361" rIns="120381" bIns="12636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0" i="0" kern="1200" dirty="0">
                <a:solidFill>
                  <a:schemeClr val="tx1"/>
                </a:solidFill>
                <a:latin typeface="-apple-system"/>
              </a:rPr>
              <a:t>Write your nonprofit corporation's bylaws</a:t>
            </a:r>
            <a:endParaRPr lang="en-US" sz="1800" kern="1200" dirty="0">
              <a:solidFill>
                <a:schemeClr val="tx1"/>
              </a:solidFill>
              <a:latin typeface="-apple-system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1CC0FB-CFD6-B063-825D-CCC607289946}"/>
              </a:ext>
            </a:extLst>
          </p:cNvPr>
          <p:cNvSpPr txBox="1"/>
          <p:nvPr/>
        </p:nvSpPr>
        <p:spPr>
          <a:xfrm>
            <a:off x="7695388" y="5515917"/>
            <a:ext cx="2531976" cy="13420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115402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A35494B-E315-51B6-C39B-A01A0BA56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90859"/>
            <a:ext cx="12353527" cy="6948859"/>
          </a:xfrm>
        </p:spPr>
      </p:pic>
    </p:spTree>
    <p:extLst>
      <p:ext uri="{BB962C8B-B14F-4D97-AF65-F5344CB8AC3E}">
        <p14:creationId xmlns:p14="http://schemas.microsoft.com/office/powerpoint/2010/main" val="969755934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A1CC0FB-CFD6-B063-825D-CCC607289946}"/>
              </a:ext>
            </a:extLst>
          </p:cNvPr>
          <p:cNvSpPr txBox="1"/>
          <p:nvPr/>
        </p:nvSpPr>
        <p:spPr>
          <a:xfrm>
            <a:off x="7733488" y="6401742"/>
            <a:ext cx="2263501" cy="4562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2292146-D47C-94CA-926B-1440BE776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548" y="145394"/>
            <a:ext cx="5610012" cy="1025144"/>
          </a:xfrm>
        </p:spPr>
        <p:txBody>
          <a:bodyPr/>
          <a:lstStyle/>
          <a:p>
            <a:r>
              <a:rPr lang="en-US" b="0" dirty="0">
                <a:latin typeface="-apple-system"/>
              </a:rPr>
              <a:t>File Required Forms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C739D5-1851-E259-81FB-1ABA3BA21B69}"/>
              </a:ext>
            </a:extLst>
          </p:cNvPr>
          <p:cNvGrpSpPr/>
          <p:nvPr/>
        </p:nvGrpSpPr>
        <p:grpSpPr>
          <a:xfrm>
            <a:off x="550304" y="1082151"/>
            <a:ext cx="11048500" cy="3051607"/>
            <a:chOff x="2932305" y="2681279"/>
            <a:chExt cx="3970762" cy="224344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31B36B1-40B6-0762-240C-95208E14CE62}"/>
                </a:ext>
              </a:extLst>
            </p:cNvPr>
            <p:cNvSpPr/>
            <p:nvPr/>
          </p:nvSpPr>
          <p:spPr>
            <a:xfrm>
              <a:off x="3381057" y="2681289"/>
              <a:ext cx="107291" cy="91440"/>
            </a:xfrm>
            <a:custGeom>
              <a:avLst/>
              <a:gdLst>
                <a:gd name="connsiteX0" fmla="*/ 0 w 107291"/>
                <a:gd name="connsiteY0" fmla="*/ 84472 h 91440"/>
                <a:gd name="connsiteX1" fmla="*/ 70745 w 107291"/>
                <a:gd name="connsiteY1" fmla="*/ 84472 h 91440"/>
                <a:gd name="connsiteX2" fmla="*/ 70745 w 107291"/>
                <a:gd name="connsiteY2" fmla="*/ 45720 h 91440"/>
                <a:gd name="connsiteX3" fmla="*/ 107291 w 107291"/>
                <a:gd name="connsiteY3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91" h="91440">
                  <a:moveTo>
                    <a:pt x="0" y="84472"/>
                  </a:moveTo>
                  <a:lnTo>
                    <a:pt x="70745" y="84472"/>
                  </a:lnTo>
                  <a:lnTo>
                    <a:pt x="70745" y="45720"/>
                  </a:lnTo>
                  <a:lnTo>
                    <a:pt x="107291" y="45720"/>
                  </a:lnTo>
                </a:path>
              </a:pathLst>
            </a:custGeom>
            <a:noFill/>
            <a:ln>
              <a:tailEnd type="arrow"/>
            </a:ln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765" tIns="42892" rIns="62765" bIns="42893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33554AC-16D8-5075-EAD5-C098F7EF9C8D}"/>
                </a:ext>
              </a:extLst>
            </p:cNvPr>
            <p:cNvSpPr/>
            <p:nvPr/>
          </p:nvSpPr>
          <p:spPr>
            <a:xfrm>
              <a:off x="6545528" y="2681279"/>
              <a:ext cx="290738" cy="91440"/>
            </a:xfrm>
            <a:custGeom>
              <a:avLst/>
              <a:gdLst>
                <a:gd name="connsiteX0" fmla="*/ 0 w 290738"/>
                <a:gd name="connsiteY0" fmla="*/ 45729 h 91440"/>
                <a:gd name="connsiteX1" fmla="*/ 162469 w 290738"/>
                <a:gd name="connsiteY1" fmla="*/ 45729 h 91440"/>
                <a:gd name="connsiteX2" fmla="*/ 162469 w 290738"/>
                <a:gd name="connsiteY2" fmla="*/ 45720 h 91440"/>
                <a:gd name="connsiteX3" fmla="*/ 290738 w 290738"/>
                <a:gd name="connsiteY3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738" h="91440">
                  <a:moveTo>
                    <a:pt x="0" y="45729"/>
                  </a:moveTo>
                  <a:lnTo>
                    <a:pt x="162469" y="45729"/>
                  </a:lnTo>
                  <a:lnTo>
                    <a:pt x="162469" y="45720"/>
                  </a:lnTo>
                  <a:lnTo>
                    <a:pt x="290738" y="45720"/>
                  </a:lnTo>
                </a:path>
              </a:pathLst>
            </a:custGeom>
            <a:noFill/>
            <a:ln>
              <a:tailEnd type="arrow"/>
            </a:ln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0036" tIns="42892" rIns="150036" bIns="42893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7BE74A-C56A-3D90-1A78-7FCD2F264ECE}"/>
                </a:ext>
              </a:extLst>
            </p:cNvPr>
            <p:cNvSpPr/>
            <p:nvPr/>
          </p:nvSpPr>
          <p:spPr>
            <a:xfrm>
              <a:off x="4269998" y="3261380"/>
              <a:ext cx="1295376" cy="1663340"/>
            </a:xfrm>
            <a:custGeom>
              <a:avLst/>
              <a:gdLst>
                <a:gd name="connsiteX0" fmla="*/ 0 w 3026579"/>
                <a:gd name="connsiteY0" fmla="*/ 0 h 1474031"/>
                <a:gd name="connsiteX1" fmla="*/ 3026579 w 3026579"/>
                <a:gd name="connsiteY1" fmla="*/ 0 h 1474031"/>
                <a:gd name="connsiteX2" fmla="*/ 3026579 w 3026579"/>
                <a:gd name="connsiteY2" fmla="*/ 1474031 h 1474031"/>
                <a:gd name="connsiteX3" fmla="*/ 0 w 3026579"/>
                <a:gd name="connsiteY3" fmla="*/ 1474031 h 1474031"/>
                <a:gd name="connsiteX4" fmla="*/ 0 w 3026579"/>
                <a:gd name="connsiteY4" fmla="*/ 0 h 147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6579" h="1474031">
                  <a:moveTo>
                    <a:pt x="0" y="0"/>
                  </a:moveTo>
                  <a:lnTo>
                    <a:pt x="3026579" y="0"/>
                  </a:lnTo>
                  <a:lnTo>
                    <a:pt x="3026579" y="1474031"/>
                  </a:lnTo>
                  <a:lnTo>
                    <a:pt x="0" y="1474031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381" tIns="126361" rIns="120381" bIns="126361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0" i="0" kern="1200" dirty="0">
                  <a:solidFill>
                    <a:schemeClr val="tx1"/>
                  </a:solidFill>
                  <a:latin typeface="-apple-system"/>
                </a:rPr>
                <a:t>File your semiannual Statement of Information with California Secretary of State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dirty="0">
                  <a:solidFill>
                    <a:schemeClr val="tx1"/>
                  </a:solidFill>
                  <a:latin typeface="-apple-system"/>
                </a:rPr>
                <a:t>SI 550</a:t>
              </a:r>
              <a:endParaRPr lang="en-US" sz="1800" kern="1200" dirty="0">
                <a:solidFill>
                  <a:schemeClr val="tx1"/>
                </a:solidFill>
                <a:latin typeface="-apple-system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D5E29C4-BC4B-698E-BEED-1A4110A592A5}"/>
                </a:ext>
              </a:extLst>
            </p:cNvPr>
            <p:cNvSpPr/>
            <p:nvPr/>
          </p:nvSpPr>
          <p:spPr>
            <a:xfrm>
              <a:off x="5623564" y="3261379"/>
              <a:ext cx="1279503" cy="1663340"/>
            </a:xfrm>
            <a:custGeom>
              <a:avLst/>
              <a:gdLst>
                <a:gd name="connsiteX0" fmla="*/ 0 w 2879348"/>
                <a:gd name="connsiteY0" fmla="*/ 0 h 1474031"/>
                <a:gd name="connsiteX1" fmla="*/ 2879348 w 2879348"/>
                <a:gd name="connsiteY1" fmla="*/ 0 h 1474031"/>
                <a:gd name="connsiteX2" fmla="*/ 2879348 w 2879348"/>
                <a:gd name="connsiteY2" fmla="*/ 1474031 h 1474031"/>
                <a:gd name="connsiteX3" fmla="*/ 0 w 2879348"/>
                <a:gd name="connsiteY3" fmla="*/ 1474031 h 1474031"/>
                <a:gd name="connsiteX4" fmla="*/ 0 w 2879348"/>
                <a:gd name="connsiteY4" fmla="*/ 0 h 147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9348" h="1474031">
                  <a:moveTo>
                    <a:pt x="0" y="0"/>
                  </a:moveTo>
                  <a:lnTo>
                    <a:pt x="2879348" y="0"/>
                  </a:lnTo>
                  <a:lnTo>
                    <a:pt x="2879348" y="1474031"/>
                  </a:lnTo>
                  <a:lnTo>
                    <a:pt x="0" y="1474031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381" tIns="126361" rIns="120381" bIns="126361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0" i="0" kern="1200" dirty="0">
                  <a:solidFill>
                    <a:schemeClr val="tx1"/>
                  </a:solidFill>
                  <a:latin typeface="-apple-system"/>
                </a:rPr>
                <a:t>Register with the California Registry of Charitable of Trusts</a:t>
              </a:r>
              <a:endParaRPr lang="en-US" sz="1800" kern="1200" dirty="0">
                <a:solidFill>
                  <a:schemeClr val="tx1"/>
                </a:solidFill>
                <a:latin typeface="-apple-system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95A97E3-B225-EA1C-DA8E-A1BF212D00B9}"/>
                </a:ext>
              </a:extLst>
            </p:cNvPr>
            <p:cNvSpPr/>
            <p:nvPr/>
          </p:nvSpPr>
          <p:spPr>
            <a:xfrm>
              <a:off x="4400837" y="4447184"/>
              <a:ext cx="975524" cy="91440"/>
            </a:xfrm>
            <a:custGeom>
              <a:avLst/>
              <a:gdLst>
                <a:gd name="connsiteX0" fmla="*/ 0 w 975524"/>
                <a:gd name="connsiteY0" fmla="*/ 45720 h 91440"/>
                <a:gd name="connsiteX1" fmla="*/ 504862 w 975524"/>
                <a:gd name="connsiteY1" fmla="*/ 45720 h 91440"/>
                <a:gd name="connsiteX2" fmla="*/ 504862 w 975524"/>
                <a:gd name="connsiteY2" fmla="*/ 60858 h 91440"/>
                <a:gd name="connsiteX3" fmla="*/ 975524 w 975524"/>
                <a:gd name="connsiteY3" fmla="*/ 60858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5524" h="91440">
                  <a:moveTo>
                    <a:pt x="0" y="45720"/>
                  </a:moveTo>
                  <a:lnTo>
                    <a:pt x="504862" y="45720"/>
                  </a:lnTo>
                  <a:lnTo>
                    <a:pt x="504862" y="60858"/>
                  </a:lnTo>
                  <a:lnTo>
                    <a:pt x="975524" y="60858"/>
                  </a:lnTo>
                </a:path>
              </a:pathLst>
            </a:custGeom>
            <a:noFill/>
            <a:ln>
              <a:tailEnd type="arrow"/>
            </a:ln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5306" tIns="42892" rIns="475307" bIns="42893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D15DF50-8F66-6743-4981-D3A431AD2725}"/>
                </a:ext>
              </a:extLst>
            </p:cNvPr>
            <p:cNvSpPr/>
            <p:nvPr/>
          </p:nvSpPr>
          <p:spPr>
            <a:xfrm>
              <a:off x="2932305" y="3261380"/>
              <a:ext cx="1279503" cy="1663340"/>
            </a:xfrm>
            <a:custGeom>
              <a:avLst/>
              <a:gdLst>
                <a:gd name="connsiteX0" fmla="*/ 0 w 2879348"/>
                <a:gd name="connsiteY0" fmla="*/ 0 h 1474031"/>
                <a:gd name="connsiteX1" fmla="*/ 2879348 w 2879348"/>
                <a:gd name="connsiteY1" fmla="*/ 0 h 1474031"/>
                <a:gd name="connsiteX2" fmla="*/ 2879348 w 2879348"/>
                <a:gd name="connsiteY2" fmla="*/ 1474031 h 1474031"/>
                <a:gd name="connsiteX3" fmla="*/ 0 w 2879348"/>
                <a:gd name="connsiteY3" fmla="*/ 1474031 h 1474031"/>
                <a:gd name="connsiteX4" fmla="*/ 0 w 2879348"/>
                <a:gd name="connsiteY4" fmla="*/ 0 h 147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9348" h="1474031">
                  <a:moveTo>
                    <a:pt x="0" y="0"/>
                  </a:moveTo>
                  <a:lnTo>
                    <a:pt x="2879348" y="0"/>
                  </a:lnTo>
                  <a:lnTo>
                    <a:pt x="2879348" y="1474031"/>
                  </a:lnTo>
                  <a:lnTo>
                    <a:pt x="0" y="1474031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381" tIns="126361" rIns="120381" bIns="126361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0" i="0" kern="1200" dirty="0">
                  <a:solidFill>
                    <a:schemeClr val="tx1"/>
                  </a:solidFill>
                  <a:latin typeface="-apple-system"/>
                </a:rPr>
                <a:t>File your nonprofit corporation's articles of incorporation with California Secretary of State and pay any related fees.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dirty="0">
                  <a:solidFill>
                    <a:schemeClr val="tx1"/>
                  </a:solidFill>
                  <a:latin typeface="-apple-system"/>
                </a:rPr>
                <a:t>ARTS-B-P</a:t>
              </a:r>
              <a:endParaRPr lang="en-US" sz="1800" kern="1200" dirty="0">
                <a:solidFill>
                  <a:schemeClr val="tx1"/>
                </a:solidFill>
                <a:latin typeface="-apple-system"/>
              </a:endParaRPr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4E7CCEC-0474-96D3-E4A3-FF3D1B7869D4}"/>
              </a:ext>
            </a:extLst>
          </p:cNvPr>
          <p:cNvSpPr/>
          <p:nvPr/>
        </p:nvSpPr>
        <p:spPr>
          <a:xfrm>
            <a:off x="6522269" y="4465297"/>
            <a:ext cx="3474720" cy="2121408"/>
          </a:xfrm>
          <a:custGeom>
            <a:avLst/>
            <a:gdLst>
              <a:gd name="connsiteX0" fmla="*/ 0 w 2879348"/>
              <a:gd name="connsiteY0" fmla="*/ 0 h 1474031"/>
              <a:gd name="connsiteX1" fmla="*/ 2879348 w 2879348"/>
              <a:gd name="connsiteY1" fmla="*/ 0 h 1474031"/>
              <a:gd name="connsiteX2" fmla="*/ 2879348 w 2879348"/>
              <a:gd name="connsiteY2" fmla="*/ 1474031 h 1474031"/>
              <a:gd name="connsiteX3" fmla="*/ 0 w 2879348"/>
              <a:gd name="connsiteY3" fmla="*/ 1474031 h 1474031"/>
              <a:gd name="connsiteX4" fmla="*/ 0 w 2879348"/>
              <a:gd name="connsiteY4" fmla="*/ 0 h 147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9348" h="1474031">
                <a:moveTo>
                  <a:pt x="0" y="0"/>
                </a:moveTo>
                <a:lnTo>
                  <a:pt x="2879348" y="0"/>
                </a:lnTo>
                <a:lnTo>
                  <a:pt x="2879348" y="1474031"/>
                </a:lnTo>
                <a:lnTo>
                  <a:pt x="0" y="147403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381" tIns="126361" rIns="120381" bIns="12636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0" i="0" kern="1200" dirty="0">
                <a:solidFill>
                  <a:schemeClr val="tx1"/>
                </a:solidFill>
                <a:latin typeface="-apple-system"/>
              </a:rPr>
              <a:t>If you have employees, apply for a California State Employer ID number </a:t>
            </a:r>
            <a:endParaRPr lang="en-US" sz="1800" kern="1200" dirty="0">
              <a:solidFill>
                <a:schemeClr val="tx1"/>
              </a:solidFill>
              <a:latin typeface="-apple-system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404A7C4-BA72-830F-FFA0-02D58A738E36}"/>
              </a:ext>
            </a:extLst>
          </p:cNvPr>
          <p:cNvSpPr/>
          <p:nvPr/>
        </p:nvSpPr>
        <p:spPr>
          <a:xfrm>
            <a:off x="2195011" y="4465297"/>
            <a:ext cx="3474720" cy="2121408"/>
          </a:xfrm>
          <a:custGeom>
            <a:avLst/>
            <a:gdLst>
              <a:gd name="connsiteX0" fmla="*/ 0 w 2879348"/>
              <a:gd name="connsiteY0" fmla="*/ 0 h 1474031"/>
              <a:gd name="connsiteX1" fmla="*/ 2879348 w 2879348"/>
              <a:gd name="connsiteY1" fmla="*/ 0 h 1474031"/>
              <a:gd name="connsiteX2" fmla="*/ 2879348 w 2879348"/>
              <a:gd name="connsiteY2" fmla="*/ 1474031 h 1474031"/>
              <a:gd name="connsiteX3" fmla="*/ 0 w 2879348"/>
              <a:gd name="connsiteY3" fmla="*/ 1474031 h 1474031"/>
              <a:gd name="connsiteX4" fmla="*/ 0 w 2879348"/>
              <a:gd name="connsiteY4" fmla="*/ 0 h 147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9348" h="1474031">
                <a:moveTo>
                  <a:pt x="0" y="0"/>
                </a:moveTo>
                <a:lnTo>
                  <a:pt x="2879348" y="0"/>
                </a:lnTo>
                <a:lnTo>
                  <a:pt x="2879348" y="1474031"/>
                </a:lnTo>
                <a:lnTo>
                  <a:pt x="0" y="147403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381" tIns="126361" rIns="120381" bIns="12636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-apple-system"/>
              </a:rPr>
              <a:t>Apply for Federal Identification number</a:t>
            </a:r>
            <a:r>
              <a:rPr lang="en-US" sz="1800" b="0" i="0" kern="1200" dirty="0">
                <a:solidFill>
                  <a:schemeClr val="tx1"/>
                </a:solidFill>
                <a:latin typeface="-apple-system"/>
              </a:rPr>
              <a:t> </a:t>
            </a:r>
            <a:endParaRPr lang="en-US" sz="1800" kern="1200" dirty="0">
              <a:solidFill>
                <a:schemeClr val="tx1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860771352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62B4CA3F-7D17-792D-EB8A-A8A07B54D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457" y="-4191"/>
            <a:ext cx="5103943" cy="6787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6089660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0D6CE2D2-E276-D8CF-00FF-E3414DAB8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656" y="0"/>
            <a:ext cx="5182591" cy="6857999"/>
          </a:xfrm>
          <a:prstGeom prst="rect">
            <a:avLst/>
          </a:prstGeom>
          <a:noFill/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BF4ECF3-F211-3447-AF95-22487182E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00209266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9688B-50C1-FE29-2220-228AB70CE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pic>
        <p:nvPicPr>
          <p:cNvPr id="12" name="Picture 11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D4731300-77ED-CA9F-EF43-C80E92ECF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927" y="194029"/>
            <a:ext cx="6988146" cy="64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23992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17F12A-7304-B447-BEB8-A99EA8009F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</p:spPr>
        <p:txBody>
          <a:bodyPr/>
          <a:lstStyle/>
          <a:p>
            <a:fld id="{F742F39E-1B75-804F-BDAE-BCC03958AB94}" type="datetime1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F90246-DFB2-A340-AADC-E85D28C31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CCF58-9B83-4A4F-8CA9-3D9C9BB7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3" name="Picture 3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8A9957E-F054-6AE2-9295-71E2B72E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90284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DFD7-700C-DDDC-7B87-9573371F9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19A07C3E-79D2-DBA0-A8D3-DBEBF087F3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554127"/>
              </p:ext>
            </p:extLst>
          </p:nvPr>
        </p:nvGraphicFramePr>
        <p:xfrm>
          <a:off x="381000" y="1883645"/>
          <a:ext cx="10347123" cy="3574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3690041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0EC82B62-0291-681F-AEDB-56F2E2816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375" y="133064"/>
            <a:ext cx="6805250" cy="65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24865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EB063866-B1BC-C52F-F40A-C7CB27E71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856" y="586493"/>
            <a:ext cx="5860288" cy="56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26123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/>
          <a:lstStyle/>
          <a:p>
            <a:pPr algn="ctr"/>
            <a:r>
              <a:rPr lang="en-US" b="0" dirty="0">
                <a:latin typeface="-apple-system"/>
              </a:rPr>
              <a:t>About the Speaker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662" y="2223518"/>
            <a:ext cx="10743475" cy="3366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A9F42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-apple-system"/>
                <a:cs typeface="Calibri" panose="020F0502020204030204" pitchFamily="34" charset="0"/>
                <a:sym typeface="Gill Sans MT"/>
              </a:rPr>
              <a:t>Annette Russ is retired CPA from Chico, CA and joined SCORE as a mentor in 2020.  She previously owned and operated her own accounting firm, specializing in mentoring small business clients, accounting for a wide variety of businesses and doing tax preparation.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A9F42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-apple-system"/>
                <a:cs typeface="Calibri" panose="020F0502020204030204" pitchFamily="34" charset="0"/>
                <a:sym typeface="Gill Sans MT"/>
              </a:rPr>
              <a:t>In 2008, along with colleagues in Kenya, Annette founded a small nonprofit whose mission it was to educate rural girls academically and to teach them the life skills they would need to successfully create their own path our of poverty.</a:t>
            </a:r>
            <a:endParaRPr lang="en-US" sz="2400" dirty="0">
              <a:latin typeface="-apple-system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9303D-13C0-6A41-947A-F998CC47B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fld id="{495D8227-9DE4-4D42-8C1B-E10C828BC634}" type="datetime1">
              <a:rPr lang="en-US" smtClean="0"/>
              <a:pPr/>
              <a:t>2/2/2024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EB3444-373C-F55D-F8F1-956479BFB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19" y="6107288"/>
            <a:ext cx="5375787" cy="71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9E03B1A-D80C-1C6A-2450-952B64452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82373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BF4ECF3-F211-3447-AF95-22487182E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PRESENTATION TITLE</a:t>
            </a:r>
          </a:p>
        </p:txBody>
      </p:sp>
      <p:pic>
        <p:nvPicPr>
          <p:cNvPr id="3" name="Picture 2" descr="Graphical user interface, text, application, Word, email&#10;&#10;Description automatically generated">
            <a:extLst>
              <a:ext uri="{FF2B5EF4-FFF2-40B4-BE49-F238E27FC236}">
                <a16:creationId xmlns:a16="http://schemas.microsoft.com/office/drawing/2014/main" id="{256D0DC2-9D9C-C3BE-406B-4244D876C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272" y="213081"/>
            <a:ext cx="6572716" cy="614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85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BF4ECF3-F211-3447-AF95-22487182E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PRESENTATION TITLE</a:t>
            </a:r>
          </a:p>
        </p:txBody>
      </p:sp>
      <p:pic>
        <p:nvPicPr>
          <p:cNvPr id="3" name="Picture 2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9B72E670-8F69-BD29-E78C-F640BA92C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513" y="213081"/>
            <a:ext cx="6850974" cy="64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13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10564-2397-D774-AD58-77FBDCF964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D9C8446-696E-6942-B6C8-CC9CAD0B34E0}" type="datetime1">
              <a:rPr lang="en-US" smtClean="0"/>
              <a:pPr>
                <a:spcAft>
                  <a:spcPts val="600"/>
                </a:spcAft>
              </a:pPr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9688B-50C1-FE29-2220-228AB70CE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DFD7-700C-DDDC-7B87-9573371F9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pic>
        <p:nvPicPr>
          <p:cNvPr id="10" name="Content Placeholder 9" descr="Text">
            <a:extLst>
              <a:ext uri="{FF2B5EF4-FFF2-40B4-BE49-F238E27FC236}">
                <a16:creationId xmlns:a16="http://schemas.microsoft.com/office/drawing/2014/main" id="{3E0F0FF2-C4D2-CB6C-8F5D-9D1EED7C7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2653" y="358825"/>
            <a:ext cx="6935919" cy="6402387"/>
          </a:xfrm>
        </p:spPr>
      </p:pic>
    </p:spTree>
    <p:extLst>
      <p:ext uri="{BB962C8B-B14F-4D97-AF65-F5344CB8AC3E}">
        <p14:creationId xmlns:p14="http://schemas.microsoft.com/office/powerpoint/2010/main" val="1544946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037A642-5DA1-A9FB-F934-669C53629DA0}"/>
              </a:ext>
            </a:extLst>
          </p:cNvPr>
          <p:cNvSpPr/>
          <p:nvPr/>
        </p:nvSpPr>
        <p:spPr>
          <a:xfrm>
            <a:off x="3124200" y="1708147"/>
            <a:ext cx="5742494" cy="6522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027" y="1692702"/>
            <a:ext cx="5619946" cy="569732"/>
          </a:xfrm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anchor="b">
            <a:normAutofit fontScale="90000"/>
          </a:bodyPr>
          <a:lstStyle/>
          <a:p>
            <a:r>
              <a:rPr lang="en-US" sz="2800" b="0" dirty="0">
                <a:solidFill>
                  <a:schemeClr val="bg1"/>
                </a:solidFill>
                <a:latin typeface="-apple-system"/>
              </a:rPr>
              <a:t>Open a separate nonprofit bank account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72D2-EFDF-844A-8472-CB49A59B1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DF271F-AC57-7A44-0718-719DA5215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182" y="2989535"/>
            <a:ext cx="11330232" cy="3366815"/>
          </a:xfrm>
        </p:spPr>
        <p:txBody>
          <a:bodyPr/>
          <a:lstStyle/>
          <a:p>
            <a:r>
              <a:rPr lang="en-US" sz="2200" dirty="0">
                <a:latin typeface="-apple-system"/>
              </a:rPr>
              <a:t>Some of the documents you’ll need to take to the bank</a:t>
            </a:r>
          </a:p>
          <a:p>
            <a:endParaRPr lang="en-US" sz="2200" dirty="0">
              <a:latin typeface="-apple-system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latin typeface="-apple-system"/>
              </a:rPr>
              <a:t>      If you are president of the Board, a copy of your social security card and/or driver’s license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latin typeface="-apple-system"/>
              </a:rPr>
              <a:t>      Copy of your Federal EIN verification letter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latin typeface="-apple-system"/>
              </a:rPr>
              <a:t>      Copies of Articles of Incorporation and list of Board of Directors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latin typeface="-apple-system"/>
              </a:rPr>
              <a:t>      Copy of IRS determination letter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233980-1AB3-2022-B501-D8087BB68679}"/>
              </a:ext>
            </a:extLst>
          </p:cNvPr>
          <p:cNvSpPr txBox="1"/>
          <p:nvPr/>
        </p:nvSpPr>
        <p:spPr>
          <a:xfrm>
            <a:off x="3542908" y="573581"/>
            <a:ext cx="5106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-apple-system"/>
              </a:rPr>
              <a:t>Whew! What’s left?</a:t>
            </a:r>
          </a:p>
        </p:txBody>
      </p:sp>
    </p:spTree>
    <p:extLst>
      <p:ext uri="{BB962C8B-B14F-4D97-AF65-F5344CB8AC3E}">
        <p14:creationId xmlns:p14="http://schemas.microsoft.com/office/powerpoint/2010/main" val="704781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BD0FF61-796F-DC03-98EC-18A827430C03}"/>
              </a:ext>
            </a:extLst>
          </p:cNvPr>
          <p:cNvSpPr/>
          <p:nvPr/>
        </p:nvSpPr>
        <p:spPr>
          <a:xfrm>
            <a:off x="1083952" y="1773465"/>
            <a:ext cx="9439633" cy="17989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-apple-system"/>
              </a:rPr>
              <a:t>If you have employees…. File for a California employer identification number</a:t>
            </a:r>
          </a:p>
          <a:p>
            <a:pPr algn="ctr"/>
            <a:endParaRPr lang="en-US" sz="800" dirty="0">
              <a:solidFill>
                <a:schemeClr val="bg1"/>
              </a:solidFill>
              <a:latin typeface="-apple-system"/>
            </a:endParaRP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-apple-system"/>
              </a:rPr>
              <a:t>*California Employment Development Department*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931780-0C6A-50F6-690E-2BD58D66D832}"/>
              </a:ext>
            </a:extLst>
          </p:cNvPr>
          <p:cNvSpPr txBox="1"/>
          <p:nvPr/>
        </p:nvSpPr>
        <p:spPr>
          <a:xfrm>
            <a:off x="2678015" y="449455"/>
            <a:ext cx="6835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-apple-system"/>
              </a:rPr>
              <a:t>Some Miscellaneous Forms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DDDC759-976C-2A60-F465-4CA36920D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952" y="3763036"/>
            <a:ext cx="9436608" cy="1801368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endParaRPr lang="en-US" sz="2200" dirty="0">
              <a:solidFill>
                <a:schemeClr val="bg1"/>
              </a:solidFill>
              <a:latin typeface="-apple-system"/>
            </a:endParaRP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-apple-system"/>
              </a:rPr>
              <a:t>If you sell merchandise…Apply for a California Sellers Permit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-apple-system"/>
              </a:rPr>
              <a:t>     *California Department of Tax and Fee Administration*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691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F311E214-43D3-CDA1-1DF6-DEDFD87B0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704850"/>
            <a:ext cx="57150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45126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0AF35A8-7032-AC34-8B7A-58E6705E2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00842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291DD4B-C4D9-645C-A100-7F222F51671E}"/>
              </a:ext>
            </a:extLst>
          </p:cNvPr>
          <p:cNvSpPr txBox="1"/>
          <p:nvPr/>
        </p:nvSpPr>
        <p:spPr>
          <a:xfrm>
            <a:off x="3581795" y="375264"/>
            <a:ext cx="5028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-apple-system"/>
              </a:rPr>
              <a:t>Annual Tax Returns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C8747-5A13-6585-3B0D-348F4923D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460" y="1434259"/>
            <a:ext cx="8381078" cy="5048477"/>
          </a:xfrm>
        </p:spPr>
        <p:txBody>
          <a:bodyPr/>
          <a:lstStyle/>
          <a:p>
            <a:r>
              <a:rPr lang="en-US" sz="3000" dirty="0">
                <a:latin typeface="-apple-system"/>
              </a:rPr>
              <a:t>Payroll Tax Returns(Quarterly and Annually</a:t>
            </a:r>
          </a:p>
          <a:p>
            <a:r>
              <a:rPr lang="en-US" sz="3000" dirty="0">
                <a:latin typeface="-apple-system"/>
              </a:rPr>
              <a:t>Sales and Use Tax Returns</a:t>
            </a:r>
          </a:p>
          <a:p>
            <a:r>
              <a:rPr lang="en-US" sz="3000" dirty="0">
                <a:latin typeface="-apple-system"/>
              </a:rPr>
              <a:t>Federal Income Tax Return</a:t>
            </a:r>
          </a:p>
          <a:p>
            <a:r>
              <a:rPr lang="en-US" sz="3000" dirty="0">
                <a:latin typeface="-apple-system"/>
              </a:rPr>
              <a:t>     Form 990N</a:t>
            </a:r>
          </a:p>
          <a:p>
            <a:r>
              <a:rPr lang="en-US" sz="3000" dirty="0">
                <a:latin typeface="-apple-system"/>
              </a:rPr>
              <a:t>     Form 990EZ</a:t>
            </a:r>
          </a:p>
          <a:p>
            <a:r>
              <a:rPr lang="en-US" sz="3000" dirty="0">
                <a:latin typeface="-apple-system"/>
              </a:rPr>
              <a:t>     Form 990</a:t>
            </a:r>
          </a:p>
          <a:p>
            <a:r>
              <a:rPr lang="en-US" sz="3000" dirty="0">
                <a:latin typeface="-apple-system"/>
              </a:rPr>
              <a:t>California State Tax Returns</a:t>
            </a:r>
          </a:p>
          <a:p>
            <a:r>
              <a:rPr lang="en-US" sz="3000" dirty="0">
                <a:latin typeface="-apple-system"/>
              </a:rPr>
              <a:t>     Form 199N</a:t>
            </a:r>
          </a:p>
          <a:p>
            <a:r>
              <a:rPr lang="en-US" sz="3000" dirty="0">
                <a:latin typeface="-apple-system"/>
              </a:rPr>
              <a:t>     Form 199</a:t>
            </a:r>
          </a:p>
        </p:txBody>
      </p:sp>
    </p:spTree>
    <p:extLst>
      <p:ext uri="{BB962C8B-B14F-4D97-AF65-F5344CB8AC3E}">
        <p14:creationId xmlns:p14="http://schemas.microsoft.com/office/powerpoint/2010/main" val="1502687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8FA15-17AD-2F41-9DAB-0047A745C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93" y="142240"/>
            <a:ext cx="9490348" cy="1945321"/>
          </a:xfrm>
        </p:spPr>
        <p:txBody>
          <a:bodyPr/>
          <a:lstStyle/>
          <a:p>
            <a:pPr algn="ctr"/>
            <a:br>
              <a:rPr lang="en-US" sz="3600" dirty="0">
                <a:latin typeface="-apple-system"/>
              </a:rPr>
            </a:br>
            <a:r>
              <a:rPr lang="en-US" sz="3600" dirty="0">
                <a:latin typeface="-apple-system"/>
              </a:rPr>
              <a:t>Part 2</a:t>
            </a:r>
            <a:br>
              <a:rPr lang="en-US" sz="3600" dirty="0">
                <a:latin typeface="-apple-system"/>
              </a:rPr>
            </a:br>
            <a:r>
              <a:rPr lang="en-US" sz="3600" dirty="0">
                <a:latin typeface="-apple-system"/>
              </a:rPr>
              <a:t>The Nuts and Bolts of Operating Your Nonprofit</a:t>
            </a:r>
            <a:br>
              <a:rPr lang="en-US" sz="3600" dirty="0">
                <a:latin typeface="-apple-system"/>
              </a:rPr>
            </a:br>
            <a:br>
              <a:rPr lang="en-US" sz="3600" dirty="0">
                <a:latin typeface="-apple-system"/>
              </a:rPr>
            </a:br>
            <a:endParaRPr lang="en-US" sz="3600" dirty="0">
              <a:latin typeface="-apple-system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70E93-65AA-D68F-9030-2647646B7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8453" y="1554028"/>
            <a:ext cx="7031627" cy="3422376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Before you start, do your research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Choose a board of directors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Define your mission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Write a business plan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Create a fundraising campaign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All about grant funding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Nonprofit resources</a:t>
            </a:r>
          </a:p>
          <a:p>
            <a:b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338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430" y="702573"/>
            <a:ext cx="5815199" cy="870402"/>
          </a:xfrm>
        </p:spPr>
        <p:txBody>
          <a:bodyPr anchor="b">
            <a:normAutofit/>
          </a:bodyPr>
          <a:lstStyle/>
          <a:p>
            <a:r>
              <a:rPr lang="en-US" b="0" dirty="0"/>
              <a:t>What is a </a:t>
            </a:r>
            <a:r>
              <a:rPr lang="en-US" b="0" dirty="0">
                <a:latin typeface="-apple-system"/>
              </a:rPr>
              <a:t>Nonprofit</a:t>
            </a:r>
            <a:r>
              <a:rPr lang="en-US" b="0" dirty="0"/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0C1579-DDAD-F842-31FC-3EC59881D47F}"/>
              </a:ext>
            </a:extLst>
          </p:cNvPr>
          <p:cNvSpPr/>
          <p:nvPr/>
        </p:nvSpPr>
        <p:spPr>
          <a:xfrm>
            <a:off x="223594" y="2132078"/>
            <a:ext cx="4843155" cy="315294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8EB8140-56D5-A2D6-140B-2A53BCCBBD97}"/>
              </a:ext>
            </a:extLst>
          </p:cNvPr>
          <p:cNvSpPr/>
          <p:nvPr/>
        </p:nvSpPr>
        <p:spPr>
          <a:xfrm>
            <a:off x="589874" y="2792819"/>
            <a:ext cx="4843156" cy="2606040"/>
          </a:xfrm>
          <a:custGeom>
            <a:avLst/>
            <a:gdLst>
              <a:gd name="connsiteX0" fmla="*/ 0 w 4512851"/>
              <a:gd name="connsiteY0" fmla="*/ 305777 h 3057766"/>
              <a:gd name="connsiteX1" fmla="*/ 305777 w 4512851"/>
              <a:gd name="connsiteY1" fmla="*/ 0 h 3057766"/>
              <a:gd name="connsiteX2" fmla="*/ 4207074 w 4512851"/>
              <a:gd name="connsiteY2" fmla="*/ 0 h 3057766"/>
              <a:gd name="connsiteX3" fmla="*/ 4512851 w 4512851"/>
              <a:gd name="connsiteY3" fmla="*/ 305777 h 3057766"/>
              <a:gd name="connsiteX4" fmla="*/ 4512851 w 4512851"/>
              <a:gd name="connsiteY4" fmla="*/ 2751989 h 3057766"/>
              <a:gd name="connsiteX5" fmla="*/ 4207074 w 4512851"/>
              <a:gd name="connsiteY5" fmla="*/ 3057766 h 3057766"/>
              <a:gd name="connsiteX6" fmla="*/ 305777 w 4512851"/>
              <a:gd name="connsiteY6" fmla="*/ 3057766 h 3057766"/>
              <a:gd name="connsiteX7" fmla="*/ 0 w 4512851"/>
              <a:gd name="connsiteY7" fmla="*/ 2751989 h 3057766"/>
              <a:gd name="connsiteX8" fmla="*/ 0 w 4512851"/>
              <a:gd name="connsiteY8" fmla="*/ 305777 h 305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12851" h="3057766">
                <a:moveTo>
                  <a:pt x="0" y="305777"/>
                </a:moveTo>
                <a:cubicBezTo>
                  <a:pt x="0" y="136901"/>
                  <a:pt x="136901" y="0"/>
                  <a:pt x="305777" y="0"/>
                </a:cubicBezTo>
                <a:lnTo>
                  <a:pt x="4207074" y="0"/>
                </a:lnTo>
                <a:cubicBezTo>
                  <a:pt x="4375950" y="0"/>
                  <a:pt x="4512851" y="136901"/>
                  <a:pt x="4512851" y="305777"/>
                </a:cubicBezTo>
                <a:lnTo>
                  <a:pt x="4512851" y="2751989"/>
                </a:lnTo>
                <a:cubicBezTo>
                  <a:pt x="4512851" y="2920865"/>
                  <a:pt x="4375950" y="3057766"/>
                  <a:pt x="4207074" y="3057766"/>
                </a:cubicBezTo>
                <a:lnTo>
                  <a:pt x="305777" y="3057766"/>
                </a:lnTo>
                <a:cubicBezTo>
                  <a:pt x="136901" y="3057766"/>
                  <a:pt x="0" y="2920865"/>
                  <a:pt x="0" y="2751989"/>
                </a:cubicBezTo>
                <a:lnTo>
                  <a:pt x="0" y="30577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73379" tIns="173379" rIns="173379" bIns="173379" numCol="1" spcCol="1270" anchor="ctr" anchorCtr="0">
            <a:noAutofit/>
          </a:bodyPr>
          <a:lstStyle/>
          <a:p>
            <a:pPr marL="0" lvl="0" indent="0" algn="just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0" i="0" kern="1200" dirty="0">
                <a:latin typeface="-apple-system"/>
              </a:rPr>
              <a:t>A nonprofit organization is not operating primarily to make a profit. Instead, it’s an organization whose mission focuses on the public good by furthering a social cause.</a:t>
            </a:r>
            <a:endParaRPr lang="en-US" sz="2200" kern="1200" dirty="0">
              <a:latin typeface="-apple-system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BB13C84-F2C0-57D3-5BB2-1DDC55F1CB76}"/>
              </a:ext>
            </a:extLst>
          </p:cNvPr>
          <p:cNvSpPr/>
          <p:nvPr/>
        </p:nvSpPr>
        <p:spPr>
          <a:xfrm>
            <a:off x="5957739" y="2132078"/>
            <a:ext cx="4487953" cy="298711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94101AD-8FA7-2543-5F94-F8471D51DC26}"/>
              </a:ext>
            </a:extLst>
          </p:cNvPr>
          <p:cNvSpPr/>
          <p:nvPr/>
        </p:nvSpPr>
        <p:spPr>
          <a:xfrm>
            <a:off x="6324020" y="2793451"/>
            <a:ext cx="4846320" cy="2605408"/>
          </a:xfrm>
          <a:custGeom>
            <a:avLst/>
            <a:gdLst>
              <a:gd name="connsiteX0" fmla="*/ 0 w 4281608"/>
              <a:gd name="connsiteY0" fmla="*/ 283252 h 2832515"/>
              <a:gd name="connsiteX1" fmla="*/ 283252 w 4281608"/>
              <a:gd name="connsiteY1" fmla="*/ 0 h 2832515"/>
              <a:gd name="connsiteX2" fmla="*/ 3998357 w 4281608"/>
              <a:gd name="connsiteY2" fmla="*/ 0 h 2832515"/>
              <a:gd name="connsiteX3" fmla="*/ 4281609 w 4281608"/>
              <a:gd name="connsiteY3" fmla="*/ 283252 h 2832515"/>
              <a:gd name="connsiteX4" fmla="*/ 4281608 w 4281608"/>
              <a:gd name="connsiteY4" fmla="*/ 2549264 h 2832515"/>
              <a:gd name="connsiteX5" fmla="*/ 3998356 w 4281608"/>
              <a:gd name="connsiteY5" fmla="*/ 2832516 h 2832515"/>
              <a:gd name="connsiteX6" fmla="*/ 283252 w 4281608"/>
              <a:gd name="connsiteY6" fmla="*/ 2832515 h 2832515"/>
              <a:gd name="connsiteX7" fmla="*/ 0 w 4281608"/>
              <a:gd name="connsiteY7" fmla="*/ 2549263 h 2832515"/>
              <a:gd name="connsiteX8" fmla="*/ 0 w 4281608"/>
              <a:gd name="connsiteY8" fmla="*/ 283252 h 283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1608" h="2832515">
                <a:moveTo>
                  <a:pt x="0" y="283252"/>
                </a:moveTo>
                <a:cubicBezTo>
                  <a:pt x="0" y="126816"/>
                  <a:pt x="126816" y="0"/>
                  <a:pt x="283252" y="0"/>
                </a:cubicBezTo>
                <a:lnTo>
                  <a:pt x="3998357" y="0"/>
                </a:lnTo>
                <a:cubicBezTo>
                  <a:pt x="4154793" y="0"/>
                  <a:pt x="4281609" y="126816"/>
                  <a:pt x="4281609" y="283252"/>
                </a:cubicBezTo>
                <a:cubicBezTo>
                  <a:pt x="4281609" y="1038589"/>
                  <a:pt x="4281608" y="1793927"/>
                  <a:pt x="4281608" y="2549264"/>
                </a:cubicBezTo>
                <a:cubicBezTo>
                  <a:pt x="4281608" y="2705700"/>
                  <a:pt x="4154792" y="2832516"/>
                  <a:pt x="3998356" y="2832516"/>
                </a:cubicBezTo>
                <a:lnTo>
                  <a:pt x="283252" y="2832515"/>
                </a:lnTo>
                <a:cubicBezTo>
                  <a:pt x="126816" y="2832515"/>
                  <a:pt x="0" y="2705699"/>
                  <a:pt x="0" y="2549263"/>
                </a:cubicBezTo>
                <a:lnTo>
                  <a:pt x="0" y="28325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782" tIns="166782" rIns="166782" bIns="166782" numCol="1" spcCol="1270" anchor="ctr" anchorCtr="0">
            <a:noAutofit/>
          </a:bodyPr>
          <a:lstStyle/>
          <a:p>
            <a:pPr marL="0" lvl="0" indent="0" algn="just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0" i="0" kern="1200" dirty="0">
                <a:latin typeface="-apple-system"/>
              </a:rPr>
              <a:t>Nonprofits are corporations that have been given tax-exempt status , under IRS Code Section 501(c)(3) because it furthers a religious, scientific, charitable, educational, literary, public safety or cruelty-prevention mission or area of work.</a:t>
            </a:r>
            <a:endParaRPr lang="en-US" sz="2200" kern="1200" dirty="0"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457" y="473364"/>
            <a:ext cx="7269925" cy="1325563"/>
          </a:xfrm>
        </p:spPr>
        <p:txBody>
          <a:bodyPr anchor="b">
            <a:normAutofit/>
          </a:bodyPr>
          <a:lstStyle/>
          <a:p>
            <a:r>
              <a:rPr lang="en-US" b="0" dirty="0">
                <a:latin typeface="-apple-system"/>
              </a:rPr>
              <a:t>Not-for-Profit Organizations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b="0" i="0" dirty="0">
                <a:effectLst/>
                <a:latin typeface="-apple-system"/>
              </a:rPr>
              <a:t>A Not-for-Profit Organization serves only the interest of its members</a:t>
            </a:r>
          </a:p>
          <a:p>
            <a:endParaRPr lang="en-US" sz="2400" b="0" i="0" dirty="0">
              <a:effectLst/>
              <a:latin typeface="-apple-system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-apple-system"/>
              </a:rPr>
              <a:t>Section 501(c)(4): civic leagues and social welfare organizations, homeowners' associations, and volunteer fire companies.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-apple-system"/>
              </a:rPr>
              <a:t>Section 501(c)(5): such as labor unions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-apple-system"/>
              </a:rPr>
              <a:t>Section 501(c)(6): such as chambers of commerce.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-apple-system"/>
              </a:rPr>
              <a:t>Section 501(c)(7): such as </a:t>
            </a:r>
            <a:r>
              <a:rPr lang="en-US" b="1" i="0" dirty="0">
                <a:effectLst/>
                <a:latin typeface="-apple-system"/>
              </a:rPr>
              <a:t>Social and Recreational Clubs</a:t>
            </a:r>
            <a:endParaRPr lang="en-US" b="0" i="0" dirty="0">
              <a:effectLst/>
              <a:latin typeface="-apple-system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-apple-system"/>
              </a:rPr>
              <a:t>Section 501(k): childcare-related organizations.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6987562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649" y="1995316"/>
            <a:ext cx="6245912" cy="286736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2D7EF5-535E-732C-1365-F2EB852CE749}"/>
              </a:ext>
            </a:extLst>
          </p:cNvPr>
          <p:cNvSpPr txBox="1"/>
          <p:nvPr/>
        </p:nvSpPr>
        <p:spPr>
          <a:xfrm>
            <a:off x="-315274" y="141401"/>
            <a:ext cx="7360103" cy="6889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fontAlgn="base">
              <a:lnSpc>
                <a:spcPct val="170000"/>
              </a:lnSpc>
            </a:pPr>
            <a:r>
              <a:rPr lang="en-US" sz="25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-apple-system"/>
              </a:rPr>
              <a:t>Nonprofit </a:t>
            </a:r>
            <a:r>
              <a:rPr lang="en-US" sz="2500" u="sng" dirty="0">
                <a:solidFill>
                  <a:schemeClr val="bg1"/>
                </a:solidFill>
                <a:latin typeface="-apple-system"/>
              </a:rPr>
              <a:t> mission statement</a:t>
            </a:r>
          </a:p>
          <a:p>
            <a:pPr lvl="1" fontAlgn="base">
              <a:lnSpc>
                <a:spcPct val="170000"/>
              </a:lnSpc>
            </a:pPr>
            <a:r>
              <a:rPr lang="en-US" sz="2200" b="1" i="0" dirty="0">
                <a:solidFill>
                  <a:schemeClr val="bg1"/>
                </a:solidFill>
                <a:effectLst/>
                <a:latin typeface="-apple-system"/>
              </a:rPr>
              <a:t>Heifer International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-apple-system"/>
              </a:rPr>
              <a:t> works with communities to increase income, improve child nutrition, care for the Earth, and ultimately end world hunger and poverty.</a:t>
            </a:r>
          </a:p>
          <a:p>
            <a:pPr lvl="1" fontAlgn="base">
              <a:lnSpc>
                <a:spcPct val="170000"/>
              </a:lnSpc>
            </a:pPr>
            <a:endParaRPr lang="en-US" dirty="0">
              <a:latin typeface="-apple-system"/>
            </a:endParaRPr>
          </a:p>
          <a:p>
            <a:pPr lvl="1" fontAlgn="base">
              <a:lnSpc>
                <a:spcPct val="170000"/>
              </a:lnSpc>
            </a:pPr>
            <a:r>
              <a:rPr lang="en-US" sz="25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-apple-system"/>
              </a:rPr>
              <a:t>Not–for-Profit</a:t>
            </a:r>
            <a:r>
              <a:rPr lang="en-US" sz="25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-apple-system"/>
              </a:rPr>
              <a:t>  </a:t>
            </a:r>
            <a:r>
              <a:rPr lang="en-US" sz="2500" u="sng" dirty="0">
                <a:solidFill>
                  <a:schemeClr val="bg1"/>
                </a:solidFill>
                <a:latin typeface="-apple-system"/>
              </a:rPr>
              <a:t>Organization Mission Statement</a:t>
            </a:r>
          </a:p>
          <a:p>
            <a:pPr lvl="1" fontAlgn="base">
              <a:lnSpc>
                <a:spcPct val="170000"/>
              </a:lnSpc>
            </a:pPr>
            <a:r>
              <a:rPr lang="en-US" sz="2200" b="0" dirty="0">
                <a:solidFill>
                  <a:schemeClr val="bg1"/>
                </a:solidFill>
                <a:effectLst/>
                <a:latin typeface="-apple-system"/>
              </a:rPr>
              <a:t>As the voice of local business, the </a:t>
            </a:r>
            <a:r>
              <a:rPr lang="en-US" sz="2200" b="1" dirty="0">
                <a:solidFill>
                  <a:schemeClr val="bg1"/>
                </a:solidFill>
                <a:effectLst/>
                <a:latin typeface="-apple-system"/>
              </a:rPr>
              <a:t>Chico Chamber of Commerce</a:t>
            </a:r>
            <a:r>
              <a:rPr lang="en-US" sz="2200" b="0" dirty="0">
                <a:solidFill>
                  <a:schemeClr val="bg1"/>
                </a:solidFill>
                <a:effectLst/>
                <a:latin typeface="-apple-system"/>
              </a:rPr>
              <a:t>, through its Legislative Action Committee, advocates on behalf of businesses regarding local and state legislation, ordinances, and regulations.  </a:t>
            </a:r>
            <a:endParaRPr lang="en-US" sz="2200" dirty="0">
              <a:solidFill>
                <a:schemeClr val="bg1"/>
              </a:solidFill>
              <a:latin typeface="-apple-system"/>
            </a:endParaRPr>
          </a:p>
          <a:p>
            <a:pPr lvl="1" fontAlgn="base">
              <a:lnSpc>
                <a:spcPct val="170000"/>
              </a:lnSpc>
            </a:pPr>
            <a:endParaRPr lang="en-US" sz="2200" dirty="0">
              <a:latin typeface="-apple-system"/>
            </a:endParaRPr>
          </a:p>
          <a:p>
            <a:pPr lvl="1" fontAlgn="base">
              <a:lnSpc>
                <a:spcPct val="170000"/>
              </a:lnSpc>
            </a:pPr>
            <a:endParaRPr lang="en-US" dirty="0"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E82CC-3C51-2E1A-CE33-1B76B1A7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>
                <a:latin typeface="-apple-system"/>
              </a:rPr>
              <a:t>The Nuts and Bolts of Starting a Non-Profit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FE6A2-DEDE-0521-E457-2F1013840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-apple-system"/>
              </a:rPr>
              <a:t>It’s a 2 – Step Process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-apple-system"/>
              </a:rPr>
              <a:t>Incorporate your business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-apple-system"/>
              </a:rPr>
              <a:t>Qualify for tax exempt status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76318-12C2-79FC-9B72-B1393BED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16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28FC6636-8927-778B-1112-0D30770B1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895" y="578263"/>
            <a:ext cx="4464887" cy="57780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DAAA60E-E663-DA60-A511-DDA08F374504}"/>
              </a:ext>
            </a:extLst>
          </p:cNvPr>
          <p:cNvSpPr txBox="1"/>
          <p:nvPr/>
        </p:nvSpPr>
        <p:spPr>
          <a:xfrm flipH="1">
            <a:off x="826151" y="3167390"/>
            <a:ext cx="5452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-apple-system"/>
              </a:rPr>
              <a:t>A good place to start is here</a:t>
            </a:r>
          </a:p>
        </p:txBody>
      </p:sp>
    </p:spTree>
    <p:extLst>
      <p:ext uri="{BB962C8B-B14F-4D97-AF65-F5344CB8AC3E}">
        <p14:creationId xmlns:p14="http://schemas.microsoft.com/office/powerpoint/2010/main" val="1527386939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2C4D7FA-2C86-E8D5-9282-5A624A0B9B34}"/>
              </a:ext>
            </a:extLst>
          </p:cNvPr>
          <p:cNvSpPr txBox="1"/>
          <p:nvPr/>
        </p:nvSpPr>
        <p:spPr>
          <a:xfrm>
            <a:off x="4046773" y="260312"/>
            <a:ext cx="2602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-apple-system"/>
              </a:rPr>
              <a:t>But Wait!</a:t>
            </a:r>
          </a:p>
        </p:txBody>
      </p:sp>
      <p:pic>
        <p:nvPicPr>
          <p:cNvPr id="14" name="Picture 13" descr="Table, timeline">
            <a:extLst>
              <a:ext uri="{FF2B5EF4-FFF2-40B4-BE49-F238E27FC236}">
                <a16:creationId xmlns:a16="http://schemas.microsoft.com/office/drawing/2014/main" id="{2759E4E5-B003-196A-A739-0BE456866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614" y="1074844"/>
            <a:ext cx="8014378" cy="446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5944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04B8449-6046-8626-CACA-FA0577581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3618" y="1103003"/>
            <a:ext cx="9513491" cy="535133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91DD4B-C4D9-645C-A100-7F222F51671E}"/>
              </a:ext>
            </a:extLst>
          </p:cNvPr>
          <p:cNvSpPr txBox="1"/>
          <p:nvPr/>
        </p:nvSpPr>
        <p:spPr>
          <a:xfrm>
            <a:off x="1851109" y="136525"/>
            <a:ext cx="8178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-apple-system"/>
              </a:rPr>
              <a:t>Search Your Name’s Availability</a:t>
            </a:r>
          </a:p>
        </p:txBody>
      </p:sp>
    </p:spTree>
    <p:extLst>
      <p:ext uri="{BB962C8B-B14F-4D97-AF65-F5344CB8AC3E}">
        <p14:creationId xmlns:p14="http://schemas.microsoft.com/office/powerpoint/2010/main" val="1777150943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al Color Block_Win32_AP_v2" id="{3EA4D81A-EBDE-431D-8B15-A5A6F500D5A4}" vid="{8EBF5489-0BE1-418D-A69C-2193D304C7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615295-94F6-4CE2-A1B1-6B7E1DAA5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5BAB77-79E1-4739-AA51-10C9079186D6}">
  <ds:schemaRefs>
    <ds:schemaRef ds:uri="http://schemas.microsoft.com/office/2006/documentManagement/types"/>
    <ds:schemaRef ds:uri="71af3243-3dd4-4a8d-8c0d-dd76da1f02a5"/>
    <ds:schemaRef ds:uri="230e9df3-be65-4c73-a93b-d1236ebd677e"/>
    <ds:schemaRef ds:uri="http://purl.org/dc/elements/1.1/"/>
    <ds:schemaRef ds:uri="http://schemas.microsoft.com/office/infopath/2007/PartnerControls"/>
    <ds:schemaRef ds:uri="16c05727-aa75-4e4a-9b5f-8a80a1165891"/>
    <ds:schemaRef ds:uri="http://schemas.microsoft.com/sharepoint/v3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5334180-0405-413B-834A-44FA9E05ADB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Universal presentation</Template>
  <TotalTime>17697</TotalTime>
  <Words>685</Words>
  <Application>Microsoft Office PowerPoint</Application>
  <PresentationFormat>Widescreen</PresentationFormat>
  <Paragraphs>92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-apple-system</vt:lpstr>
      <vt:lpstr>Arial</vt:lpstr>
      <vt:lpstr>Calibri</vt:lpstr>
      <vt:lpstr>Tenorite</vt:lpstr>
      <vt:lpstr>Wingdings</vt:lpstr>
      <vt:lpstr>Office Theme</vt:lpstr>
      <vt:lpstr>PowerPoint Presentation</vt:lpstr>
      <vt:lpstr>About the Speaker</vt:lpstr>
      <vt:lpstr>What is a Nonprofit?</vt:lpstr>
      <vt:lpstr>Not-for-Profit Organizations</vt:lpstr>
      <vt:lpstr>PowerPoint Presentation</vt:lpstr>
      <vt:lpstr>The Nuts and Bolts of Starting a Non-Profit</vt:lpstr>
      <vt:lpstr>PowerPoint Presentation</vt:lpstr>
      <vt:lpstr>PowerPoint Presentation</vt:lpstr>
      <vt:lpstr>PowerPoint Presentation</vt:lpstr>
      <vt:lpstr>Form a Corporation</vt:lpstr>
      <vt:lpstr>PowerPoint Presentation</vt:lpstr>
      <vt:lpstr>File Required Forms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a separate nonprofit bank account</vt:lpstr>
      <vt:lpstr>PowerPoint Presentation</vt:lpstr>
      <vt:lpstr>PowerPoint Presentation</vt:lpstr>
      <vt:lpstr>PowerPoint Presentation</vt:lpstr>
      <vt:lpstr>PowerPoint Presentation</vt:lpstr>
      <vt:lpstr> Part 2 The Nuts and Bolts of Operating Your Nonprofit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Annette Russ</dc:creator>
  <cp:lastModifiedBy>Annette Russ</cp:lastModifiedBy>
  <cp:revision>37</cp:revision>
  <cp:lastPrinted>2024-02-02T17:34:18Z</cp:lastPrinted>
  <dcterms:created xsi:type="dcterms:W3CDTF">2022-09-13T19:56:25Z</dcterms:created>
  <dcterms:modified xsi:type="dcterms:W3CDTF">2024-02-02T17:44:58Z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