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56" r:id="rId5"/>
    <p:sldId id="278" r:id="rId6"/>
    <p:sldId id="257" r:id="rId7"/>
    <p:sldId id="258" r:id="rId8"/>
    <p:sldId id="270" r:id="rId9"/>
    <p:sldId id="276" r:id="rId10"/>
    <p:sldId id="271" r:id="rId11"/>
    <p:sldId id="260" r:id="rId12"/>
    <p:sldId id="275" r:id="rId13"/>
    <p:sldId id="261" r:id="rId14"/>
    <p:sldId id="273" r:id="rId15"/>
    <p:sldId id="259" r:id="rId16"/>
    <p:sldId id="265" r:id="rId17"/>
    <p:sldId id="279" r:id="rId18"/>
    <p:sldId id="266" r:id="rId19"/>
    <p:sldId id="28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88750D-8FE8-4AEA-A114-602810F66838}" v="16" dt="2023-03-16T16:28:46.1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8"/>
  </p:normalViewPr>
  <p:slideViewPr>
    <p:cSldViewPr snapToGrid="0">
      <p:cViewPr varScale="1">
        <p:scale>
          <a:sx n="75" d="100"/>
          <a:sy n="75" d="100"/>
        </p:scale>
        <p:origin x="9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tte Russ" userId="1a4b9574c468279a" providerId="LiveId" clId="{7888750D-8FE8-4AEA-A114-602810F66838}"/>
    <pc:docChg chg="undo custSel addSld modSld sldOrd">
      <pc:chgData name="Annette Russ" userId="1a4b9574c468279a" providerId="LiveId" clId="{7888750D-8FE8-4AEA-A114-602810F66838}" dt="2023-03-16T16:33:57.639" v="173" actId="6549"/>
      <pc:docMkLst>
        <pc:docMk/>
      </pc:docMkLst>
      <pc:sldChg chg="modSp mod">
        <pc:chgData name="Annette Russ" userId="1a4b9574c468279a" providerId="LiveId" clId="{7888750D-8FE8-4AEA-A114-602810F66838}" dt="2023-03-09T12:53:37.817" v="94" actId="207"/>
        <pc:sldMkLst>
          <pc:docMk/>
          <pc:sldMk cId="1639799154" sldId="258"/>
        </pc:sldMkLst>
        <pc:spChg chg="mod">
          <ac:chgData name="Annette Russ" userId="1a4b9574c468279a" providerId="LiveId" clId="{7888750D-8FE8-4AEA-A114-602810F66838}" dt="2023-03-09T12:53:37.817" v="94" actId="207"/>
          <ac:spMkLst>
            <pc:docMk/>
            <pc:sldMk cId="1639799154" sldId="258"/>
            <ac:spMk id="12" creationId="{5775C8F4-2AE4-4A96-A878-21E6FAD3B331}"/>
          </ac:spMkLst>
        </pc:spChg>
      </pc:sldChg>
      <pc:sldChg chg="modSp mod">
        <pc:chgData name="Annette Russ" userId="1a4b9574c468279a" providerId="LiveId" clId="{7888750D-8FE8-4AEA-A114-602810F66838}" dt="2023-03-09T13:39:09.444" v="169" actId="207"/>
        <pc:sldMkLst>
          <pc:docMk/>
          <pc:sldMk cId="2639983765" sldId="273"/>
        </pc:sldMkLst>
        <pc:spChg chg="mod">
          <ac:chgData name="Annette Russ" userId="1a4b9574c468279a" providerId="LiveId" clId="{7888750D-8FE8-4AEA-A114-602810F66838}" dt="2023-03-09T13:39:09.444" v="169" actId="207"/>
          <ac:spMkLst>
            <pc:docMk/>
            <pc:sldMk cId="2639983765" sldId="273"/>
            <ac:spMk id="18" creationId="{CE27BCF2-24BF-ABB2-E8B0-A370B6AA6E65}"/>
          </ac:spMkLst>
        </pc:spChg>
      </pc:sldChg>
      <pc:sldChg chg="modSp mod">
        <pc:chgData name="Annette Russ" userId="1a4b9574c468279a" providerId="LiveId" clId="{7888750D-8FE8-4AEA-A114-602810F66838}" dt="2023-03-16T16:33:57.639" v="173" actId="6549"/>
        <pc:sldMkLst>
          <pc:docMk/>
          <pc:sldMk cId="926184573" sldId="275"/>
        </pc:sldMkLst>
        <pc:spChg chg="mod">
          <ac:chgData name="Annette Russ" userId="1a4b9574c468279a" providerId="LiveId" clId="{7888750D-8FE8-4AEA-A114-602810F66838}" dt="2023-03-16T16:33:57.639" v="173" actId="6549"/>
          <ac:spMkLst>
            <pc:docMk/>
            <pc:sldMk cId="926184573" sldId="275"/>
            <ac:spMk id="15" creationId="{4C8C2A0F-0840-1A5C-44F4-605A27592F9F}"/>
          </ac:spMkLst>
        </pc:spChg>
      </pc:sldChg>
      <pc:sldChg chg="modSp add mod ord">
        <pc:chgData name="Annette Russ" userId="1a4b9574c468279a" providerId="LiveId" clId="{7888750D-8FE8-4AEA-A114-602810F66838}" dt="2023-03-09T12:48:30.579" v="85" actId="207"/>
        <pc:sldMkLst>
          <pc:docMk/>
          <pc:sldMk cId="755915055" sldId="279"/>
        </pc:sldMkLst>
        <pc:spChg chg="mod">
          <ac:chgData name="Annette Russ" userId="1a4b9574c468279a" providerId="LiveId" clId="{7888750D-8FE8-4AEA-A114-602810F66838}" dt="2023-03-09T12:48:30.579" v="85" actId="207"/>
          <ac:spMkLst>
            <pc:docMk/>
            <pc:sldMk cId="755915055" sldId="279"/>
            <ac:spMk id="12" creationId="{5775C8F4-2AE4-4A96-A878-21E6FAD3B331}"/>
          </ac:spMkLst>
        </pc:spChg>
        <pc:spChg chg="mod">
          <ac:chgData name="Annette Russ" userId="1a4b9574c468279a" providerId="LiveId" clId="{7888750D-8FE8-4AEA-A114-602810F66838}" dt="2023-03-09T12:37:29.250" v="28" actId="20577"/>
          <ac:spMkLst>
            <pc:docMk/>
            <pc:sldMk cId="755915055" sldId="279"/>
            <ac:spMk id="13" creationId="{0A0FE3F9-61B0-340D-3771-C709815846C0}"/>
          </ac:spMkLst>
        </pc:spChg>
      </pc:sldChg>
      <pc:sldChg chg="modSp add mod ord">
        <pc:chgData name="Annette Russ" userId="1a4b9574c468279a" providerId="LiveId" clId="{7888750D-8FE8-4AEA-A114-602810F66838}" dt="2023-03-09T13:32:44.747" v="148" actId="1076"/>
        <pc:sldMkLst>
          <pc:docMk/>
          <pc:sldMk cId="599208127" sldId="280"/>
        </pc:sldMkLst>
        <pc:spChg chg="mod">
          <ac:chgData name="Annette Russ" userId="1a4b9574c468279a" providerId="LiveId" clId="{7888750D-8FE8-4AEA-A114-602810F66838}" dt="2023-03-09T13:29:10.882" v="139" actId="1076"/>
          <ac:spMkLst>
            <pc:docMk/>
            <pc:sldMk cId="599208127" sldId="280"/>
            <ac:spMk id="9" creationId="{97A96AD2-5B80-E12F-5FF2-24565F59BE82}"/>
          </ac:spMkLst>
        </pc:spChg>
        <pc:spChg chg="mod">
          <ac:chgData name="Annette Russ" userId="1a4b9574c468279a" providerId="LiveId" clId="{7888750D-8FE8-4AEA-A114-602810F66838}" dt="2023-03-09T13:32:44.747" v="148" actId="1076"/>
          <ac:spMkLst>
            <pc:docMk/>
            <pc:sldMk cId="599208127" sldId="280"/>
            <ac:spMk id="11" creationId="{9A286BCD-C5CB-A6EA-A244-A551431FBE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score.org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verr.com/?utm_source=google&amp;utm_medium=cpc-brand&amp;utm_campaign=G_US_Brand_BrandingDeskTop_Exact&amp;utm_term=one-fiverr_(exact)&amp;utm_content=AdID%5e323657221188%5eKeyword%5efiverr%5ePlacement%5e%5eDevice%5ec&amp;caid=731898203&amp;agid=43879774452&amp;ad_id=323657221188&amp;kw=fiverr&amp;lpcat=br_general&amp;gclid=CjwKCAjwy7vlBRACEiwAZvdx9sU0J23HpKebU4bzH6kSczw3yuzygRelD_fSHGReuc_iWxPE8F3h8BoCNIsQAvD_BwE&amp;gclsrc=aw.ds#!" TargetMode="External"/><Relationship Id="rId2" Type="http://schemas.openxmlformats.org/officeDocument/2006/relationships/hyperlink" Target="https://techsoup.course.tc/catalog/nonprofit-website-strategy-301-2023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upwork.com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useiq.com/directory/new-orleans-metairie-la-metro/" TargetMode="External"/><Relationship Id="rId2" Type="http://schemas.openxmlformats.org/officeDocument/2006/relationships/hyperlink" Target="https://www.gnof.org/nonprofits/grants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grantstation.com/" TargetMode="External"/><Relationship Id="rId4" Type="http://schemas.openxmlformats.org/officeDocument/2006/relationships/hyperlink" Target="https://www.guidestar.org/search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donorbox.org/nonprofit-blog/different-types-of-fundraising/#9" TargetMode="External"/><Relationship Id="rId3" Type="http://schemas.openxmlformats.org/officeDocument/2006/relationships/hyperlink" Target="https://donorbox.org/nonprofit-blog/different-types-of-fundraising/#3" TargetMode="External"/><Relationship Id="rId7" Type="http://schemas.openxmlformats.org/officeDocument/2006/relationships/hyperlink" Target="https://donorbox.org/nonprofit-blog/different-types-of-fundraising/#8" TargetMode="External"/><Relationship Id="rId2" Type="http://schemas.openxmlformats.org/officeDocument/2006/relationships/hyperlink" Target="https://donorbox.org/nonprofit-blog/different-types-of-fundraising/#2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donorbox.org/nonprofit-blog/different-types-of-fundraising/#7" TargetMode="External"/><Relationship Id="rId5" Type="http://schemas.openxmlformats.org/officeDocument/2006/relationships/hyperlink" Target="https://donorbox.org/nonprofit-blog/different-types-of-fundraising/#6" TargetMode="External"/><Relationship Id="rId4" Type="http://schemas.openxmlformats.org/officeDocument/2006/relationships/hyperlink" Target="https://donorbox.org/nonprofit-blog/different-types-of-fundraising/#5" TargetMode="External"/><Relationship Id="rId9" Type="http://schemas.openxmlformats.org/officeDocument/2006/relationships/hyperlink" Target="https://donorbox.org/nonprofit-blog/different-types-of-fundraising/#10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hsoup.org/" TargetMode="External"/><Relationship Id="rId2" Type="http://schemas.openxmlformats.org/officeDocument/2006/relationships/hyperlink" Target="https://learning.candid.org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nonprofitlearninglab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useiq.com/directory/new-orleans-metairie-la-metro/" TargetMode="External"/><Relationship Id="rId2" Type="http://schemas.openxmlformats.org/officeDocument/2006/relationships/hyperlink" Target="https://www.charitynavigator.org/?c_src=WPAIDSEARCH&amp;gclid=CjwKCAjw_MqgBhAGEiwAnYOAek7xAJtlUN5I9EaViOVsjTxPohhozeoq_8RzEH5dBevcUxCmrss-SxoC3cQQAvD_BwE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guidestar.org/search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752281"/>
            <a:ext cx="6991351" cy="1061403"/>
          </a:xfrm>
        </p:spPr>
        <p:txBody>
          <a:bodyPr/>
          <a:lstStyle/>
          <a:p>
            <a:pPr algn="ctr"/>
            <a:r>
              <a:rPr lang="en-US" sz="4400" b="0" dirty="0">
                <a:solidFill>
                  <a:schemeClr val="accent1"/>
                </a:solidFill>
                <a:latin typeface="Gill Sans Nova" panose="020B0602020104020203" pitchFamily="34" charset="0"/>
              </a:rPr>
              <a:t>The Nuts and Bolts</a:t>
            </a:r>
            <a:br>
              <a:rPr lang="en-US" sz="4400" b="0" dirty="0">
                <a:solidFill>
                  <a:schemeClr val="accent1"/>
                </a:solidFill>
                <a:latin typeface="Gill Sans Nova" panose="020B0602020104020203" pitchFamily="34" charset="0"/>
              </a:rPr>
            </a:br>
            <a:r>
              <a:rPr lang="en-US" sz="4400" b="0" dirty="0">
                <a:solidFill>
                  <a:schemeClr val="accent1"/>
                </a:solidFill>
                <a:latin typeface="Gill Sans Nova" panose="020B0602020104020203" pitchFamily="34" charset="0"/>
              </a:rPr>
              <a:t> of Operating a Nonprofit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DDD276-D76C-695B-40A9-2BA10544E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325" y="5166677"/>
            <a:ext cx="699135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CB6E503F-B45E-B3E7-6955-325F6ED2F542}"/>
              </a:ext>
            </a:extLst>
          </p:cNvPr>
          <p:cNvSpPr txBox="1"/>
          <p:nvPr/>
        </p:nvSpPr>
        <p:spPr>
          <a:xfrm>
            <a:off x="2600960" y="457166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Business Plan Resources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298C89-C4A8-249E-8C77-E44DC557282C}"/>
              </a:ext>
            </a:extLst>
          </p:cNvPr>
          <p:cNvSpPr txBox="1"/>
          <p:nvPr/>
        </p:nvSpPr>
        <p:spPr>
          <a:xfrm>
            <a:off x="6106160" y="1641530"/>
            <a:ext cx="3048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Templates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Growthink.com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Eforms.com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Template.net</a:t>
            </a:r>
          </a:p>
          <a:p>
            <a:endParaRPr lang="en-US" sz="2400" dirty="0">
              <a:latin typeface="Gill Sans Nova" panose="020B06020201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46EB472-5EAE-172E-DF0C-322F7B1343F6}"/>
              </a:ext>
            </a:extLst>
          </p:cNvPr>
          <p:cNvSpPr txBox="1"/>
          <p:nvPr/>
        </p:nvSpPr>
        <p:spPr>
          <a:xfrm>
            <a:off x="1666240" y="1641530"/>
            <a:ext cx="30124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Online trainings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Coursera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Udemy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accent1"/>
                </a:solidFill>
                <a:latin typeface="Gill Sans Nova Light" panose="020B0302020104020203" pitchFamily="34" charset="0"/>
              </a:rPr>
              <a:t>Mba</a:t>
            </a:r>
            <a:r>
              <a:rPr lang="en-US" sz="20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 Central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Learning Candid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69C71A-609B-DC88-03A8-05DFEA33CB42}"/>
              </a:ext>
            </a:extLst>
          </p:cNvPr>
          <p:cNvSpPr txBox="1"/>
          <p:nvPr/>
        </p:nvSpPr>
        <p:spPr>
          <a:xfrm>
            <a:off x="1666240" y="3845649"/>
            <a:ext cx="3140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Other online resources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Donorbox.org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Constantcontact.com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Shopify.com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6D982E9-9ABA-0062-8F1D-B734937126E2}"/>
              </a:ext>
            </a:extLst>
          </p:cNvPr>
          <p:cNvSpPr txBox="1"/>
          <p:nvPr/>
        </p:nvSpPr>
        <p:spPr>
          <a:xfrm>
            <a:off x="6106160" y="3696027"/>
            <a:ext cx="1788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1"/>
                </a:solidFill>
                <a:latin typeface="Gill Sans Nova Light" panose="020B03020201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SCORE.org</a:t>
            </a:r>
            <a:endParaRPr lang="en-US" sz="1800" dirty="0">
              <a:solidFill>
                <a:schemeClr val="accent1"/>
              </a:solidFill>
              <a:latin typeface="Gill Sans Nova Light" panose="020B030202010402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51B7DBA-D5B8-524D-B061-0CCAE57B3EB8}"/>
              </a:ext>
            </a:extLst>
          </p:cNvPr>
          <p:cNvSpPr txBox="1"/>
          <p:nvPr/>
        </p:nvSpPr>
        <p:spPr>
          <a:xfrm>
            <a:off x="6106160" y="4065359"/>
            <a:ext cx="257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Mentors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Live/recorded webinars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Blogs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386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CE27BCF2-24BF-ABB2-E8B0-A370B6AA6E65}"/>
              </a:ext>
            </a:extLst>
          </p:cNvPr>
          <p:cNvSpPr txBox="1"/>
          <p:nvPr/>
        </p:nvSpPr>
        <p:spPr>
          <a:xfrm>
            <a:off x="529590" y="1397403"/>
            <a:ext cx="11132820" cy="50004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your business plan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you create your website.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basic – four major pages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/>
                </a:solidFill>
                <a:latin typeface="Gill Sans Nova" panose="020B06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Landing Page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/>
                </a:solidFill>
                <a:latin typeface="Gill Sans Nova" panose="020B06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We Are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" panose="020B06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Programs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/>
                </a:solidFill>
                <a:latin typeface="Gill Sans Nova" panose="020B06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Donation/Volunteer/Mailing List/Contact Us</a:t>
            </a:r>
          </a:p>
          <a:p>
            <a:pPr>
              <a:lnSpc>
                <a:spcPct val="107000"/>
              </a:lnSpc>
              <a:spcAft>
                <a:spcPts val="600"/>
              </a:spcAft>
              <a:defRPr/>
            </a:pPr>
            <a:endParaRPr lang="en-US" dirty="0">
              <a:solidFill>
                <a:srgbClr val="203D4C"/>
              </a:solidFill>
              <a:latin typeface="Gill Sans Nova" panose="020B06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u="sng" dirty="0">
                <a:solidFill>
                  <a:schemeClr val="bg1"/>
                </a:solidFill>
                <a:latin typeface="Gill Sans Nova" panose="020B06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DIY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Website Webinar – Tech Soup </a:t>
            </a:r>
            <a:r>
              <a:rPr lang="en-US" dirty="0">
                <a:solidFill>
                  <a:schemeClr val="bg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https://techsoup.course.tc/catalog</a:t>
            </a:r>
            <a:r>
              <a:rPr lang="en-US" dirty="0">
                <a:solidFill>
                  <a:srgbClr val="0563C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dirty="0">
                <a:solidFill>
                  <a:schemeClr val="bg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nonprofit-website-strategy-301-2023</a:t>
            </a:r>
            <a:endParaRPr lang="en-US" dirty="0">
              <a:solidFill>
                <a:schemeClr val="bg1"/>
              </a:solidFill>
              <a:effectLst/>
              <a:latin typeface="Gill Sans Nova" panose="020B06020201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en-US" u="sng" dirty="0">
              <a:solidFill>
                <a:schemeClr val="bg1"/>
              </a:solidFill>
              <a:effectLst/>
              <a:latin typeface="Gill Sans Nova" panose="020B06020201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u="sng" dirty="0">
                <a:solidFill>
                  <a:schemeClr val="bg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Hire a Website designer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Request </a:t>
            </a:r>
            <a:r>
              <a:rPr lang="en-US" dirty="0">
                <a:solidFill>
                  <a:schemeClr val="bg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user-friendly website building site enabling you to make changes and updates.</a:t>
            </a:r>
            <a:endParaRPr lang="en-US" dirty="0">
              <a:solidFill>
                <a:schemeClr val="bg1"/>
              </a:solidFill>
              <a:effectLst/>
              <a:latin typeface="Gill Sans Nova" panose="020B06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FIVRR</a:t>
            </a:r>
            <a:endParaRPr lang="en-US" dirty="0">
              <a:solidFill>
                <a:schemeClr val="bg1"/>
              </a:solidFill>
              <a:effectLst/>
              <a:latin typeface="Gill Sans Nova" panose="020B06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UpWorks</a:t>
            </a:r>
            <a:endParaRPr lang="en-US" dirty="0">
              <a:solidFill>
                <a:schemeClr val="bg1"/>
              </a:solidFill>
              <a:effectLst/>
              <a:latin typeface="Gill Sans Nova" panose="020B06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CDB9D52-0F4D-8947-A01B-E5A24E309C76}"/>
              </a:ext>
            </a:extLst>
          </p:cNvPr>
          <p:cNvSpPr txBox="1"/>
          <p:nvPr/>
        </p:nvSpPr>
        <p:spPr>
          <a:xfrm>
            <a:off x="3169920" y="375920"/>
            <a:ext cx="7051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 Light" panose="020B0302020104020203" pitchFamily="34" charset="0"/>
              </a:rPr>
              <a:t>What About My Website?</a:t>
            </a:r>
          </a:p>
        </p:txBody>
      </p:sp>
    </p:spTree>
    <p:extLst>
      <p:ext uri="{BB962C8B-B14F-4D97-AF65-F5344CB8AC3E}">
        <p14:creationId xmlns:p14="http://schemas.microsoft.com/office/powerpoint/2010/main" val="2639983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7A96AD2-5B80-E12F-5FF2-24565F59BE82}"/>
              </a:ext>
            </a:extLst>
          </p:cNvPr>
          <p:cNvSpPr txBox="1"/>
          <p:nvPr/>
        </p:nvSpPr>
        <p:spPr>
          <a:xfrm>
            <a:off x="2009423" y="910412"/>
            <a:ext cx="31270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j-ea"/>
                <a:cs typeface="+mj-cs"/>
              </a:rPr>
              <a:t>Grant Funding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286BCD-C5CB-A6EA-A244-A551431FBE68}"/>
              </a:ext>
            </a:extLst>
          </p:cNvPr>
          <p:cNvSpPr txBox="1"/>
          <p:nvPr/>
        </p:nvSpPr>
        <p:spPr>
          <a:xfrm>
            <a:off x="1964267" y="2357750"/>
            <a:ext cx="413173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3464" marR="0" lvl="0" indent="-283464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</a:rPr>
              <a:t>By invitation only </a:t>
            </a:r>
          </a:p>
          <a:p>
            <a:pPr marL="283464" marR="0" lvl="0" indent="-283464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  <a:p>
            <a:pPr marL="283464" marR="0" lvl="0" indent="-283464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</a:rPr>
              <a:t>Letters of intent</a:t>
            </a:r>
          </a:p>
          <a:p>
            <a:pPr marL="283464" marR="0" lvl="0" indent="-283464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  <a:p>
            <a:pPr marL="283464" marR="0" lvl="0" indent="-283464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</a:rPr>
              <a:t>Open grant application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44793098-38AE-35A0-3750-DD7DB49D9EF5}"/>
              </a:ext>
            </a:extLst>
          </p:cNvPr>
          <p:cNvSpPr txBox="1"/>
          <p:nvPr/>
        </p:nvSpPr>
        <p:spPr>
          <a:xfrm>
            <a:off x="3287889" y="638884"/>
            <a:ext cx="4114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/>
                <a:ea typeface="+mj-ea"/>
                <a:cs typeface="+mj-cs"/>
              </a:rPr>
              <a:t>Types of Grants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0BF74C9-8233-9B8E-FEF1-4413DC054C06}"/>
              </a:ext>
            </a:extLst>
          </p:cNvPr>
          <p:cNvSpPr txBox="1"/>
          <p:nvPr/>
        </p:nvSpPr>
        <p:spPr>
          <a:xfrm>
            <a:off x="3048000" y="2036661"/>
            <a:ext cx="6096000" cy="3578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</a:rPr>
              <a:t>Building Or Capital Grants 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</a:rPr>
              <a:t>Technology, It, Software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</a:rPr>
              <a:t>Capacity Building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</a:rPr>
              <a:t>Operational Grants</a:t>
            </a:r>
          </a:p>
        </p:txBody>
      </p:sp>
    </p:spTree>
    <p:extLst>
      <p:ext uri="{BB962C8B-B14F-4D97-AF65-F5344CB8AC3E}">
        <p14:creationId xmlns:p14="http://schemas.microsoft.com/office/powerpoint/2010/main" val="2563119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75C8F4-2AE4-4A96-A878-21E6FAD3B331}"/>
              </a:ext>
            </a:extLst>
          </p:cNvPr>
          <p:cNvSpPr txBox="1"/>
          <p:nvPr/>
        </p:nvSpPr>
        <p:spPr>
          <a:xfrm>
            <a:off x="1487876" y="3199139"/>
            <a:ext cx="14348178" cy="254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https://www.gnof.org/nonprofits/grants/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https://www.guidestar.org/search/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800" b="1" dirty="0">
              <a:solidFill>
                <a:schemeClr val="bg1"/>
              </a:solidFill>
              <a:latin typeface="Gill Sans Nova Light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https://grantstation.com/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0FE3F9-61B0-340D-3771-C709815846C0}"/>
              </a:ext>
            </a:extLst>
          </p:cNvPr>
          <p:cNvSpPr txBox="1"/>
          <p:nvPr/>
        </p:nvSpPr>
        <p:spPr>
          <a:xfrm>
            <a:off x="3139440" y="720654"/>
            <a:ext cx="4277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Grant Resources</a:t>
            </a:r>
          </a:p>
        </p:txBody>
      </p:sp>
    </p:spTree>
    <p:extLst>
      <p:ext uri="{BB962C8B-B14F-4D97-AF65-F5344CB8AC3E}">
        <p14:creationId xmlns:p14="http://schemas.microsoft.com/office/powerpoint/2010/main" val="755915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3319CA04-F477-E60F-F23E-535A62C2DFF2}"/>
              </a:ext>
            </a:extLst>
          </p:cNvPr>
          <p:cNvSpPr txBox="1"/>
          <p:nvPr/>
        </p:nvSpPr>
        <p:spPr>
          <a:xfrm>
            <a:off x="3210560" y="1447596"/>
            <a:ext cx="6096000" cy="440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800" u="sng" dirty="0">
                <a:solidFill>
                  <a:schemeClr val="accent1"/>
                </a:solidFill>
                <a:effectLst/>
                <a:latin typeface="Gill Sans Nova Light" panose="020B03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Events</a:t>
            </a:r>
            <a:endParaRPr lang="en-US" sz="2800" dirty="0">
              <a:solidFill>
                <a:schemeClr val="accent1"/>
              </a:solidFill>
              <a:effectLst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800" u="sng" dirty="0">
                <a:solidFill>
                  <a:srgbClr val="E8554E"/>
                </a:solidFill>
                <a:effectLst/>
                <a:latin typeface="Gill Sans Nova Light" panose="020B03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Online Donations</a:t>
            </a:r>
            <a:endParaRPr lang="en-US" sz="2800" dirty="0">
              <a:effectLst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800" u="sng" dirty="0">
                <a:solidFill>
                  <a:srgbClr val="E8554E"/>
                </a:solidFill>
                <a:effectLst/>
                <a:latin typeface="Gill Sans Nova Light" panose="020B03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Phone Solicitations</a:t>
            </a:r>
            <a:endParaRPr lang="en-US" sz="2800" dirty="0">
              <a:effectLst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800" u="sng" dirty="0">
                <a:solidFill>
                  <a:srgbClr val="E8554E"/>
                </a:solidFill>
                <a:effectLst/>
                <a:latin typeface="Gill Sans Nova Light" panose="020B03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E-mail Marketing</a:t>
            </a:r>
            <a:endParaRPr lang="en-US" sz="2800" dirty="0">
              <a:effectLst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800" u="sng" dirty="0">
                <a:solidFill>
                  <a:srgbClr val="E8554E"/>
                </a:solidFill>
                <a:effectLst/>
                <a:latin typeface="Gill Sans Nova Light" panose="020B03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Text-to-Give</a:t>
            </a:r>
            <a:endParaRPr lang="en-US" sz="2800" dirty="0">
              <a:effectLst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800" u="sng" dirty="0">
                <a:solidFill>
                  <a:srgbClr val="E8554E"/>
                </a:solidFill>
                <a:effectLst/>
                <a:latin typeface="Gill Sans Nova Light" panose="020B03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Crowdfunding</a:t>
            </a:r>
            <a:endParaRPr lang="en-US" sz="2800" dirty="0">
              <a:effectLst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800" u="sng" dirty="0">
                <a:solidFill>
                  <a:srgbClr val="E8554E"/>
                </a:solidFill>
                <a:effectLst/>
                <a:latin typeface="Gill Sans Nova Light" panose="020B03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Partnerships/Sponsorships/Grants</a:t>
            </a:r>
            <a:endParaRPr lang="en-US" sz="2800" dirty="0">
              <a:effectLst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800" u="sng" dirty="0">
                <a:solidFill>
                  <a:srgbClr val="E8554E"/>
                </a:solidFill>
                <a:effectLst/>
                <a:latin typeface="Gill Sans Nova Light" panose="020B03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Peer-to-Peer Fundraising</a:t>
            </a:r>
            <a:endParaRPr lang="en-US" sz="2800" u="sng" dirty="0">
              <a:solidFill>
                <a:srgbClr val="E8554E"/>
              </a:solidFill>
              <a:effectLst/>
              <a:latin typeface="Gill Sans Nova Light" panose="020B03020201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en-US" u="sng" dirty="0">
              <a:solidFill>
                <a:srgbClr val="E8554E"/>
              </a:solidFill>
              <a:latin typeface="Gill Sans Nova" panose="020B06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8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400" u="sng" dirty="0">
                <a:solidFill>
                  <a:srgbClr val="E8554E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Donorbox.org</a:t>
            </a:r>
            <a:endParaRPr lang="en-US" sz="1400" dirty="0">
              <a:effectLst/>
              <a:latin typeface="Gill Sans Nova" panose="020B06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206F04-9DF2-5766-3AD7-C6FD0B6A9CAD}"/>
              </a:ext>
            </a:extLst>
          </p:cNvPr>
          <p:cNvSpPr txBox="1"/>
          <p:nvPr/>
        </p:nvSpPr>
        <p:spPr>
          <a:xfrm>
            <a:off x="4429760" y="346773"/>
            <a:ext cx="3332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Fundraising</a:t>
            </a:r>
          </a:p>
          <a:p>
            <a:endParaRPr lang="en-US" sz="4000" dirty="0"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508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7A96AD2-5B80-E12F-5FF2-24565F59BE82}"/>
              </a:ext>
            </a:extLst>
          </p:cNvPr>
          <p:cNvSpPr txBox="1"/>
          <p:nvPr/>
        </p:nvSpPr>
        <p:spPr>
          <a:xfrm>
            <a:off x="851183" y="758012"/>
            <a:ext cx="5244817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j-ea"/>
                <a:cs typeface="+mj-cs"/>
              </a:rPr>
              <a:t>Great General Resources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286BCD-C5CB-A6EA-A244-A551431FBE68}"/>
              </a:ext>
            </a:extLst>
          </p:cNvPr>
          <p:cNvSpPr txBox="1"/>
          <p:nvPr/>
        </p:nvSpPr>
        <p:spPr>
          <a:xfrm>
            <a:off x="1184204" y="2305615"/>
            <a:ext cx="580587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3464" marR="0" lvl="0" indent="-283464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https://learning.candid.org/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  <a:p>
            <a:pPr marL="283464" marR="0" lvl="0" indent="-283464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  <a:p>
            <a:pPr marL="283464" marR="0" lvl="0" indent="-283464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https://www.techsoup.org/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  <a:p>
            <a:pPr marL="283464" marR="0" lvl="0" indent="-283464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lang="en-US" sz="2800" dirty="0">
              <a:solidFill>
                <a:schemeClr val="bg1"/>
              </a:solidFill>
              <a:latin typeface="Gill Sans Nova Light"/>
            </a:endParaRPr>
          </a:p>
          <a:p>
            <a:pPr marL="283464" marR="0" lvl="0" indent="-283464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https://www.nonprofitlearninglab.org/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920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3A6DF-208C-B1DB-69B2-4FF6A7A63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06" y="690880"/>
            <a:ext cx="4755788" cy="660083"/>
          </a:xfrm>
        </p:spPr>
        <p:txBody>
          <a:bodyPr/>
          <a:lstStyle/>
          <a:p>
            <a:r>
              <a:rPr lang="en-US" b="0" dirty="0">
                <a:latin typeface="Gill Sans Nova Light" panose="020B0302020104020203" pitchFamily="34" charset="0"/>
              </a:rPr>
              <a:t>About the Speaker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4E6C4-3821-28D6-D134-625C09B5E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409" y="1894521"/>
            <a:ext cx="9779182" cy="3366815"/>
          </a:xfr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6A9F42"/>
              </a:buClr>
              <a:buSzPct val="1000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Nova Light" panose="020B0302020104020203" pitchFamily="34" charset="0"/>
                <a:cs typeface="Calibri" panose="020F0502020204030204" pitchFamily="34" charset="0"/>
                <a:sym typeface="Gill Sans MT"/>
              </a:rPr>
              <a:t>Annette Russ is retired CPA from Chico, CA and joined SCORE as a mentor in 2020.  She previously owned and operated her own accounting firm, specializing in mentoring small business clients, accounting for a wide variety of businesses and doing tax preparation.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6A9F42"/>
              </a:buClr>
              <a:buSzPct val="100000"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Gill Sans Nova Light" panose="020B0302020104020203" pitchFamily="34" charset="0"/>
              <a:cs typeface="Calibri" panose="020F0502020204030204" pitchFamily="34" charset="0"/>
              <a:sym typeface="Gill Sans MT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6A9F42"/>
              </a:buClr>
              <a:buSzPct val="1000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Nova Light" panose="020B0302020104020203" pitchFamily="34" charset="0"/>
                <a:cs typeface="Calibri" panose="020F0502020204030204" pitchFamily="34" charset="0"/>
                <a:sym typeface="Gill Sans MT"/>
              </a:rPr>
              <a:t> In 2008, along with colleagues in Kenya, Annette founded a small nonprofit whose mission it was to educate rural girls academically and to teach them the life skills they would need to successfully create their own path out of poverty.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6A9F42"/>
              </a:buClr>
              <a:buSzPct val="100000"/>
              <a:buFont typeface="Arial"/>
              <a:buNone/>
              <a:tabLst/>
              <a:defRPr/>
            </a:pPr>
            <a:endParaRPr lang="en-US" sz="2400" kern="0" dirty="0">
              <a:latin typeface="Gill Sans Nova Light" panose="020B0302020104020203" pitchFamily="34" charset="0"/>
              <a:cs typeface="Calibri" panose="020F0502020204030204" pitchFamily="34" charset="0"/>
              <a:sym typeface="Gill Sans MT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6A9F42"/>
              </a:buClr>
              <a:buSzPct val="100000"/>
              <a:buFont typeface="Arial"/>
              <a:buNone/>
              <a:tabLst/>
              <a:defRPr/>
            </a:pPr>
            <a:endParaRPr lang="en-US" sz="2400" kern="0" dirty="0">
              <a:latin typeface="Gill Sans Nova Light" panose="020B0302020104020203" pitchFamily="34" charset="0"/>
              <a:cs typeface="Calibri" panose="020F0502020204030204" pitchFamily="34" charset="0"/>
              <a:sym typeface="Gill Sans MT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6A9F42"/>
              </a:buClr>
              <a:buSzPct val="100000"/>
              <a:buFont typeface="Arial"/>
              <a:buNone/>
              <a:tabLst/>
              <a:defRPr/>
            </a:pPr>
            <a:r>
              <a:rPr lang="en-US" sz="2400" kern="0" dirty="0">
                <a:latin typeface="Gill Sans Nova Light" panose="020B0302020104020203" pitchFamily="34" charset="0"/>
                <a:cs typeface="Calibri" panose="020F0502020204030204" pitchFamily="34" charset="0"/>
                <a:sym typeface="Gill Sans MT"/>
              </a:rPr>
              <a:t>                                Annette.russ@scorevolunteeer.org</a:t>
            </a:r>
            <a:endParaRPr lang="en-US" sz="2400" dirty="0">
              <a:latin typeface="Gill Sans Nova Light" panose="020B03020201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89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9444D870-AA8D-7B75-C655-411AA14A0C8C}"/>
              </a:ext>
            </a:extLst>
          </p:cNvPr>
          <p:cNvSpPr txBox="1"/>
          <p:nvPr/>
        </p:nvSpPr>
        <p:spPr>
          <a:xfrm>
            <a:off x="203201" y="748382"/>
            <a:ext cx="1047496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" panose="020B0602020104020203" pitchFamily="34" charset="0"/>
                <a:ea typeface="Calibri" panose="020F0502020204030204" pitchFamily="34" charset="0"/>
                <a:cs typeface="Times New Roman" panose="020F0502020204030204" pitchFamily="34" charset="0"/>
              </a:rPr>
              <a:t>Before You Start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Gill Sans Nova" panose="020B0602020104020203" pitchFamily="34" charset="0"/>
              <a:ea typeface="Calibri" panose="020F0502020204030204" pitchFamily="34" charset="0"/>
              <a:cs typeface="Times New Roman" panose="020F050202020403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F0502020204030204" pitchFamily="34" charset="0"/>
              </a:rPr>
              <a:t>Define the need for </a:t>
            </a:r>
            <a:r>
              <a:rPr lang="en-US" sz="2800" dirty="0">
                <a:solidFill>
                  <a:schemeClr val="accent1"/>
                </a:solidFill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F0502020204030204" pitchFamily="34" charset="0"/>
              </a:rPr>
              <a:t>your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F0502020204030204" pitchFamily="34" charset="0"/>
              </a:rPr>
              <a:t>nonprofit’s services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F0502020204030204" pitchFamily="34" charset="0"/>
              </a:rPr>
              <a:t>Where will I operate?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F0502020204030204" pitchFamily="34" charset="0"/>
              </a:rPr>
              <a:t>What is the pool of pool of potential beneficiaries in that location?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F0502020204030204" pitchFamily="34" charset="0"/>
              </a:rPr>
              <a:t>Are there other nonprofits providing your services in that location?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543E34"/>
              </a:solidFill>
              <a:effectLst/>
              <a:uLnTx/>
              <a:uFillTx/>
              <a:latin typeface="Gill Sans Nova" panose="020B0602020104020203" pitchFamily="34" charset="0"/>
              <a:ea typeface="Calibri" panose="020F0502020204030204" pitchFamily="34" charset="0"/>
              <a:cs typeface="Times New Roman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75C8F4-2AE4-4A96-A878-21E6FAD3B331}"/>
              </a:ext>
            </a:extLst>
          </p:cNvPr>
          <p:cNvSpPr txBox="1"/>
          <p:nvPr/>
        </p:nvSpPr>
        <p:spPr>
          <a:xfrm>
            <a:off x="603956" y="2559059"/>
            <a:ext cx="14348178" cy="409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https://www.charitynavigator.org/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800" b="1" dirty="0">
              <a:solidFill>
                <a:schemeClr val="bg1"/>
              </a:solidFill>
              <a:latin typeface="Gill Sans Nova Light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https://www.guidestar.org/search/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800" b="1" dirty="0">
              <a:solidFill>
                <a:schemeClr val="bg1"/>
              </a:solidFill>
              <a:latin typeface="Gill Sans Nova Light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Nova Light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https://www.causeiq.com/directory/new-orleans-metairie-la-metro/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Nova Light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0FE3F9-61B0-340D-3771-C709815846C0}"/>
              </a:ext>
            </a:extLst>
          </p:cNvPr>
          <p:cNvSpPr txBox="1"/>
          <p:nvPr/>
        </p:nvSpPr>
        <p:spPr>
          <a:xfrm>
            <a:off x="3139440" y="720654"/>
            <a:ext cx="4277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Where Do I Start?</a:t>
            </a:r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AC3E789-3FCD-C0B1-D408-6BDF3A988422}"/>
              </a:ext>
            </a:extLst>
          </p:cNvPr>
          <p:cNvSpPr txBox="1"/>
          <p:nvPr/>
        </p:nvSpPr>
        <p:spPr>
          <a:xfrm>
            <a:off x="2900680" y="163582"/>
            <a:ext cx="4947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 Light" panose="020B0302020104020203" pitchFamily="34" charset="0"/>
              </a:rPr>
              <a:t>Your Mission Statement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BBC4AB-B404-9336-8328-0504CDF8DEEB}"/>
              </a:ext>
            </a:extLst>
          </p:cNvPr>
          <p:cNvSpPr txBox="1"/>
          <p:nvPr/>
        </p:nvSpPr>
        <p:spPr>
          <a:xfrm>
            <a:off x="1574800" y="1370003"/>
            <a:ext cx="9042400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Gill Sans Nova Light" panose="020B0302020104020203" pitchFamily="34" charset="0"/>
              </a:rPr>
              <a:t>Be Direct – Name the problem, why your organization exists and who you seek to benefit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50" dirty="0">
              <a:solidFill>
                <a:schemeClr val="bg1"/>
              </a:solidFill>
              <a:latin typeface="Gill Sans Nova Light" panose="020B03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Gill Sans Nova Light" panose="020B0302020104020203" pitchFamily="34" charset="0"/>
              </a:rPr>
              <a:t>Use Strong Action Words – We……empower/rescue/advocate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50" dirty="0">
              <a:solidFill>
                <a:schemeClr val="bg1"/>
              </a:solidFill>
              <a:latin typeface="Gill Sans Nova Light" panose="020B03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Gill Sans Nova Light" panose="020B0302020104020203" pitchFamily="34" charset="0"/>
              </a:rPr>
              <a:t>Use Simple Language -  no jargon or buzz words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50" dirty="0">
              <a:solidFill>
                <a:schemeClr val="bg1"/>
              </a:solidFill>
              <a:latin typeface="Gill Sans Nova Light" panose="020B03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Gill Sans Nova Light" panose="020B0302020104020203" pitchFamily="34" charset="0"/>
              </a:rPr>
              <a:t>Be Concise – one to two sentences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50" dirty="0">
              <a:solidFill>
                <a:schemeClr val="bg1"/>
              </a:solidFill>
              <a:latin typeface="Gill Sans Nova Light" panose="020B03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Gill Sans Nova Light" panose="020B0302020104020203" pitchFamily="34" charset="0"/>
              </a:rPr>
              <a:t>Be Inspiring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11A93E-815E-9C93-6864-90A7444BF94E}"/>
              </a:ext>
            </a:extLst>
          </p:cNvPr>
          <p:cNvSpPr txBox="1"/>
          <p:nvPr/>
        </p:nvSpPr>
        <p:spPr>
          <a:xfrm>
            <a:off x="4013200" y="5556529"/>
            <a:ext cx="34137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Gill Sans Nova Light" panose="020B0302020104020203" pitchFamily="34" charset="0"/>
              </a:rPr>
              <a:t>Don’t Over Explain!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49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E0AD7C-9687-368F-E413-5A26DAC6C6C6}"/>
              </a:ext>
            </a:extLst>
          </p:cNvPr>
          <p:cNvSpPr txBox="1"/>
          <p:nvPr/>
        </p:nvSpPr>
        <p:spPr>
          <a:xfrm>
            <a:off x="660400" y="1341120"/>
            <a:ext cx="566928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“</a:t>
            </a:r>
            <a:r>
              <a:rPr lang="en-US" sz="2800" dirty="0">
                <a:solidFill>
                  <a:schemeClr val="bg1"/>
                </a:solidFill>
                <a:latin typeface="Gill Sans Nova Light" panose="020B0302020104020203" pitchFamily="34" charset="0"/>
              </a:rPr>
              <a:t>We distribute donated furniture to families and individuals turning their houses into homes</a:t>
            </a:r>
            <a:r>
              <a:rPr lang="en-US" sz="4000" dirty="0">
                <a:solidFill>
                  <a:schemeClr val="bg1"/>
                </a:solidFill>
                <a:latin typeface="Gill Sans Nova Light" panose="020B0302020104020203" pitchFamily="34" charset="0"/>
              </a:rPr>
              <a:t>”</a:t>
            </a:r>
          </a:p>
          <a:p>
            <a:endParaRPr lang="en-US" sz="2800" dirty="0">
              <a:solidFill>
                <a:schemeClr val="bg1"/>
              </a:solidFill>
              <a:latin typeface="Gill Sans Nova Light" panose="020B0302020104020203" pitchFamily="34" charset="0"/>
            </a:endParaRPr>
          </a:p>
          <a:p>
            <a:endParaRPr lang="en-US" sz="2800" dirty="0">
              <a:solidFill>
                <a:schemeClr val="bg1"/>
              </a:solidFill>
              <a:latin typeface="Gill Sans Nova Light" panose="020B0302020104020203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Gill Sans Nova Light" panose="020B0302020104020203" pitchFamily="34" charset="0"/>
              </a:rPr>
              <a:t>“</a:t>
            </a:r>
            <a:r>
              <a:rPr lang="en-US" sz="2800" dirty="0">
                <a:solidFill>
                  <a:schemeClr val="bg1"/>
                </a:solidFill>
                <a:latin typeface="Gill Sans Nova Light" panose="020B0302020104020203" pitchFamily="34" charset="0"/>
              </a:rPr>
              <a:t>We rescue, protect and find loving homes for neglected and stray pets</a:t>
            </a: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7234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id="{61FDA6DC-3883-E618-2618-C50543EFB564}"/>
              </a:ext>
            </a:extLst>
          </p:cNvPr>
          <p:cNvSpPr txBox="1"/>
          <p:nvPr/>
        </p:nvSpPr>
        <p:spPr>
          <a:xfrm>
            <a:off x="1206541" y="325120"/>
            <a:ext cx="78358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Gill Sans Nova Light" panose="020B0302020104020203" pitchFamily="34" charset="0"/>
              </a:rPr>
              <a:t>Choose the Board of Directors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7196224-6470-84DB-15E4-4D5F265B89CC}"/>
              </a:ext>
            </a:extLst>
          </p:cNvPr>
          <p:cNvSpPr txBox="1"/>
          <p:nvPr/>
        </p:nvSpPr>
        <p:spPr>
          <a:xfrm>
            <a:off x="375920" y="1172210"/>
            <a:ext cx="900176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President/Chief Operating Officer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Does strategic and tactical planning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Manages day to day 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Delegates and oversees operational tasks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Fundraising</a:t>
            </a:r>
          </a:p>
          <a:p>
            <a:endParaRPr lang="en-US" sz="2000" dirty="0">
              <a:solidFill>
                <a:schemeClr val="accent1"/>
              </a:solidFill>
              <a:latin typeface="Gill Sans Nova" panose="020B0602020104020203" pitchFamily="34" charset="0"/>
            </a:endParaRPr>
          </a:p>
          <a:p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Secretary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Keeps minutes of the Board meetings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Corresponds with potential and current donors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Creates and maintains donor data base</a:t>
            </a:r>
          </a:p>
          <a:p>
            <a:endParaRPr lang="en-US" sz="2000" dirty="0">
              <a:solidFill>
                <a:schemeClr val="accent1"/>
              </a:solidFill>
              <a:latin typeface="Gill Sans Nova" panose="020B0602020104020203" pitchFamily="34" charset="0"/>
            </a:endParaRPr>
          </a:p>
          <a:p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Treasurer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Performs tasks related to all financial matters – paying bills, making deposits, accounting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Prepares operating and capital asset budgets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Tracks organizations equipment and other property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Prepares financial reports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Gill Sans Nova" panose="020B0602020104020203" pitchFamily="34" charset="0"/>
              </a:rPr>
              <a:t>Works with accountant/CPA to prepare required quarterly and annual filings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/>
              </a:solidFill>
              <a:latin typeface="Gill Sans Nova" panose="020B0602020104020203" pitchFamily="34" charset="0"/>
            </a:endParaRPr>
          </a:p>
          <a:p>
            <a:endParaRPr lang="en-US" dirty="0">
              <a:latin typeface="Gill Sans Nova Light" panose="020B03020201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690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DD02500-EE00-A24A-3A51-B13253A94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707" y="685165"/>
            <a:ext cx="9779182" cy="3366813"/>
          </a:xfrm>
        </p:spPr>
        <p:txBody>
          <a:bodyPr/>
          <a:lstStyle/>
          <a:p>
            <a:pPr marL="41910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 panose="020B03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 Board Members</a:t>
            </a:r>
          </a:p>
          <a:p>
            <a:pPr marL="41910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Gill Sans Nova" panose="020B06020201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/>
                <a:ea typeface="Times New Roman" panose="02020603050405020304" pitchFamily="18" charset="0"/>
                <a:cs typeface="Times New Roman" panose="02020603050405020304" pitchFamily="18" charset="0"/>
              </a:rPr>
              <a:t>Start with an advisory committee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Gill Sans Nova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/>
                <a:ea typeface="Times New Roman" panose="02020603050405020304" pitchFamily="18" charset="0"/>
                <a:cs typeface="Times New Roman" panose="02020603050405020304" pitchFamily="18" charset="0"/>
              </a:rPr>
              <a:t>Do an assessment of the skills, experience, and expertise of your existing board so you can identify gaps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/>
                <a:ea typeface="Times New Roman" panose="02020603050405020304" pitchFamily="18" charset="0"/>
                <a:cs typeface="Times New Roman" panose="02020603050405020304" pitchFamily="18" charset="0"/>
              </a:rPr>
              <a:t>Create a board application form that individuals can fill out to indicate their interest in serving on the board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Gill Sans Nova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/>
                <a:ea typeface="Times New Roman" panose="02020603050405020304" pitchFamily="18" charset="0"/>
                <a:cs typeface="Times New Roman" panose="02020603050405020304" pitchFamily="18" charset="0"/>
              </a:rPr>
              <a:t>Have new board member orientation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Gill Sans Nova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/>
                <a:ea typeface="Times New Roman" panose="02020603050405020304" pitchFamily="18" charset="0"/>
                <a:cs typeface="Times New Roman" panose="02020603050405020304" pitchFamily="18" charset="0"/>
              </a:rPr>
              <a:t>Set realistic expectations of what volunteers can do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Gill Sans Nova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917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C8C2A0F-0840-1A5C-44F4-605A27592F9F}"/>
              </a:ext>
            </a:extLst>
          </p:cNvPr>
          <p:cNvSpPr txBox="1"/>
          <p:nvPr/>
        </p:nvSpPr>
        <p:spPr>
          <a:xfrm>
            <a:off x="1346200" y="1889499"/>
            <a:ext cx="6096000" cy="3918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indent="-28575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Gather Data supporting need</a:t>
            </a:r>
          </a:p>
          <a:p>
            <a:pPr marL="742950" indent="-285750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800">
                <a:solidFill>
                  <a:schemeClr val="accent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 measurable goals and benchmarks</a:t>
            </a:r>
            <a:endParaRPr lang="en-US" sz="2800">
              <a:solidFill>
                <a:schemeClr val="accent1"/>
              </a:solidFill>
              <a:effectLst/>
              <a:latin typeface="Gill Sans Nova" panose="020B06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indent="-28575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800">
                <a:solidFill>
                  <a:schemeClr val="accent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en-US" sz="2800" dirty="0">
                <a:solidFill>
                  <a:schemeClr val="accent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budget</a:t>
            </a:r>
            <a:endParaRPr lang="en-US" sz="2800" dirty="0">
              <a:solidFill>
                <a:schemeClr val="accent1"/>
              </a:solidFill>
              <a:effectLst/>
              <a:latin typeface="Gill Sans Nova" panose="020B06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indent="-28575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Fundraising plan</a:t>
            </a:r>
            <a:endParaRPr lang="en-US" sz="2800" dirty="0">
              <a:solidFill>
                <a:schemeClr val="accent1"/>
              </a:solidFill>
              <a:effectLst/>
              <a:latin typeface="Gill Sans Nova" panose="020B06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indent="-28575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1"/>
                </a:solidFill>
                <a:effectLst/>
                <a:latin typeface="Gill Sans Nova" panose="020B06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Timeline for operations and fundraising</a:t>
            </a:r>
            <a:endParaRPr lang="en-US" sz="2800" dirty="0">
              <a:solidFill>
                <a:schemeClr val="accent1"/>
              </a:solidFill>
              <a:effectLst/>
              <a:latin typeface="Gill Sans Nova" panose="020B06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68BDC1-E185-3BAF-0B97-9512E91938CB}"/>
              </a:ext>
            </a:extLst>
          </p:cNvPr>
          <p:cNvSpPr txBox="1"/>
          <p:nvPr/>
        </p:nvSpPr>
        <p:spPr>
          <a:xfrm>
            <a:off x="1899920" y="695857"/>
            <a:ext cx="49885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ill Sans Nova Light" panose="020B0302020104020203" pitchFamily="34" charset="0"/>
              </a:rPr>
              <a:t>Write a Business Plan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5BAB77-79E1-4739-AA51-10C9079186D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445</TotalTime>
  <Words>662</Words>
  <Application>Microsoft Office PowerPoint</Application>
  <PresentationFormat>Widescreen</PresentationFormat>
  <Paragraphs>138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Courier New</vt:lpstr>
      <vt:lpstr>Gill Sans Nova</vt:lpstr>
      <vt:lpstr>Gill Sans Nova Light</vt:lpstr>
      <vt:lpstr>Tenorite</vt:lpstr>
      <vt:lpstr>Wingdings</vt:lpstr>
      <vt:lpstr>Office Theme</vt:lpstr>
      <vt:lpstr>The Nuts and Bolts  of Operating a Nonprofit </vt:lpstr>
      <vt:lpstr>About the Speaker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Nuts and Bolts of Operating a Nonprofit</dc:title>
  <dc:creator>Annette Russ</dc:creator>
  <cp:lastModifiedBy>Annette Russ</cp:lastModifiedBy>
  <cp:revision>5</cp:revision>
  <dcterms:created xsi:type="dcterms:W3CDTF">2023-02-28T15:22:26Z</dcterms:created>
  <dcterms:modified xsi:type="dcterms:W3CDTF">2023-03-16T16:33:58Z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